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6" r:id="rId3"/>
    <p:sldMasterId id="2147483692" r:id="rId4"/>
  </p:sldMasterIdLst>
  <p:notesMasterIdLst>
    <p:notesMasterId r:id="rId24"/>
  </p:notesMasterIdLst>
  <p:sldIdLst>
    <p:sldId id="257" r:id="rId5"/>
    <p:sldId id="256" r:id="rId6"/>
    <p:sldId id="258" r:id="rId7"/>
    <p:sldId id="260" r:id="rId8"/>
    <p:sldId id="261" r:id="rId9"/>
    <p:sldId id="262" r:id="rId10"/>
    <p:sldId id="263" r:id="rId11"/>
    <p:sldId id="266" r:id="rId12"/>
    <p:sldId id="268" r:id="rId13"/>
    <p:sldId id="270" r:id="rId14"/>
    <p:sldId id="271" r:id="rId15"/>
    <p:sldId id="287" r:id="rId16"/>
    <p:sldId id="288" r:id="rId17"/>
    <p:sldId id="289" r:id="rId18"/>
    <p:sldId id="279" r:id="rId19"/>
    <p:sldId id="280" r:id="rId20"/>
    <p:sldId id="285" r:id="rId21"/>
    <p:sldId id="281" r:id="rId22"/>
    <p:sldId id="28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3" d="100"/>
          <a:sy n="133" d="100"/>
        </p:scale>
        <p:origin x="980" y="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6BC7E-D4BD-7D49-A180-D97A80F4EDBD}" type="datetimeFigureOut">
              <a:rPr lang="en-US" smtClean="0"/>
              <a:t>10/27/2014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31D8E-3637-254B-AC73-BB5FCD724996}" type="slidenum">
              <a:rPr lang="en-US" smtClean="0"/>
              <a:t>‹#›</a:t>
            </a:fld>
            <a:endParaRPr lang="en-US"/>
          </a:p>
        </p:txBody>
      </p:sp>
    </p:spTree>
    <p:extLst>
      <p:ext uri="{BB962C8B-B14F-4D97-AF65-F5344CB8AC3E}">
        <p14:creationId xmlns:p14="http://schemas.microsoft.com/office/powerpoint/2010/main" val="4239710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526D1D78-2D3D-410F-87A3-F0B48CB11123}" type="slidenum">
              <a:rPr lang="en-US" smtClean="0">
                <a:latin typeface="Arial" pitchFamily="34" charset="0"/>
              </a:rPr>
              <a:pPr>
                <a:defRPr/>
              </a:pPr>
              <a:t>4</a:t>
            </a:fld>
            <a:endParaRPr lang="en-US" smtClean="0">
              <a:latin typeface="Arial"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48376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EB6806A-5531-4CD4-8534-8E396481B0CD}" type="slidenum">
              <a:rPr lang="en-US" altLang="en-US" smtClean="0">
                <a:solidFill>
                  <a:srgbClr val="000000"/>
                </a:solidFill>
              </a:rPr>
              <a:pPr>
                <a:defRPr/>
              </a:pPr>
              <a:t>7</a:t>
            </a:fld>
            <a:endParaRPr lang="en-US" altLang="en-US">
              <a:solidFill>
                <a:srgbClr val="000000"/>
              </a:solidFill>
            </a:endParaRPr>
          </a:p>
        </p:txBody>
      </p:sp>
    </p:spTree>
    <p:extLst>
      <p:ext uri="{BB962C8B-B14F-4D97-AF65-F5344CB8AC3E}">
        <p14:creationId xmlns:p14="http://schemas.microsoft.com/office/powerpoint/2010/main" val="134205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8DA5F9-342E-3D4E-8140-87B670A3C769}"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93251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DA5F9-342E-3D4E-8140-87B670A3C769}"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262069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DA5F9-342E-3D4E-8140-87B670A3C769}"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249505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lt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ltLang="en-US"/>
              <a:t>Click to edit Master subtitle style</a:t>
            </a:r>
          </a:p>
        </p:txBody>
      </p:sp>
      <p:sp>
        <p:nvSpPr>
          <p:cNvPr id="7" name="Rectangle 6"/>
          <p:cNvSpPr>
            <a:spLocks noGrp="1" noChangeArrowheads="1"/>
          </p:cNvSpPr>
          <p:nvPr>
            <p:ph type="dt" sz="quarter" idx="10"/>
          </p:nvPr>
        </p:nvSpPr>
        <p:spPr>
          <a:xfrm>
            <a:off x="685800" y="6172200"/>
            <a:ext cx="1905000" cy="457200"/>
          </a:xfrm>
        </p:spPr>
        <p:txBody>
          <a:bodyPr/>
          <a:lstStyle>
            <a:lvl1pPr>
              <a:defRPr sz="1400">
                <a:solidFill>
                  <a:schemeClr val="tx1"/>
                </a:solidFill>
                <a:effectLst/>
                <a:latin typeface="+mj-lt"/>
              </a:defRPr>
            </a:lvl1pPr>
          </a:lstStyle>
          <a:p>
            <a:pPr>
              <a:defRPr/>
            </a:pPr>
            <a:fld id="{3D326A11-88A6-4D44-B577-F2AFF7A62E18}" type="datetime1">
              <a:rPr lang="en-US">
                <a:solidFill>
                  <a:srgbClr val="FFFFFF"/>
                </a:solidFill>
              </a:rPr>
              <a:pPr>
                <a:defRPr/>
              </a:pPr>
              <a:t>10/27/2014</a:t>
            </a:fld>
            <a:endParaRPr lang="en-US" altLang="en-US">
              <a:solidFill>
                <a:srgbClr val="FFFFFF"/>
              </a:solidFill>
            </a:endParaRPr>
          </a:p>
        </p:txBody>
      </p:sp>
      <p:sp>
        <p:nvSpPr>
          <p:cNvPr id="8" name="Rectangle 7"/>
          <p:cNvSpPr>
            <a:spLocks noGrp="1" noChangeArrowheads="1"/>
          </p:cNvSpPr>
          <p:nvPr>
            <p:ph type="ftr" sz="quarter" idx="11"/>
          </p:nvPr>
        </p:nvSpPr>
        <p:spPr>
          <a:xfrm>
            <a:off x="3124200" y="6172200"/>
            <a:ext cx="2895600" cy="457200"/>
          </a:xfrm>
        </p:spPr>
        <p:txBody>
          <a:bodyPr/>
          <a:lstStyle>
            <a:lvl1pPr>
              <a:defRPr sz="1400">
                <a:solidFill>
                  <a:schemeClr val="tx1"/>
                </a:solidFill>
                <a:effectLst/>
                <a:latin typeface="+mj-lt"/>
              </a:defRPr>
            </a:lvl1pPr>
          </a:lstStyle>
          <a:p>
            <a:pPr>
              <a:defRPr/>
            </a:pPr>
            <a:endParaRPr lang="en-US" altLang="en-US">
              <a:solidFill>
                <a:srgbClr val="FFFFFF"/>
              </a:solidFill>
            </a:endParaRPr>
          </a:p>
        </p:txBody>
      </p:sp>
      <p:sp>
        <p:nvSpPr>
          <p:cNvPr id="9" name="Rectangle 8"/>
          <p:cNvSpPr>
            <a:spLocks noGrp="1" noChangeArrowheads="1"/>
          </p:cNvSpPr>
          <p:nvPr>
            <p:ph type="sldNum" sz="quarter" idx="12"/>
          </p:nvPr>
        </p:nvSpPr>
        <p:spPr>
          <a:xfrm>
            <a:off x="6553200" y="6172200"/>
            <a:ext cx="1905000" cy="457200"/>
          </a:xfrm>
        </p:spPr>
        <p:txBody>
          <a:bodyPr/>
          <a:lstStyle>
            <a:lvl1pPr>
              <a:defRPr sz="1400">
                <a:solidFill>
                  <a:schemeClr val="tx1"/>
                </a:solidFill>
                <a:effectLst/>
                <a:latin typeface="+mj-lt"/>
              </a:defRPr>
            </a:lvl1pPr>
          </a:lstStyle>
          <a:p>
            <a:pPr>
              <a:defRPr/>
            </a:pPr>
            <a:fld id="{0C794719-3572-4D13-B65A-9BA5C577439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105053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A4B0F30E-3910-4AD4-B3E8-A970385FA71B}"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6564714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fld id="{1CF4F52A-538A-40FA-8C0F-CF3A1E41C9BF}"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7056984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AA98BD77-51C0-4351-977B-55FA5E7CF7DE}"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972879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AF0B3CBE-3B4B-4BE1-8DE4-078882043913}"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6909143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fld id="{E89DF784-56FE-4E51-8CDE-94133C46BFFD}"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1040001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fld id="{95205144-6C4D-4FE6-BC20-190AF6A8FCB9}" type="datetime1">
              <a:rPr lang="en-US"/>
              <a:pPr>
                <a:defRPr/>
              </a:pPr>
              <a:t>10/27/2014</a:t>
            </a:fld>
            <a:endParaRPr lang="en-US" altLang="en-US"/>
          </a:p>
        </p:txBody>
      </p:sp>
      <p:sp>
        <p:nvSpPr>
          <p:cNvPr id="3"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4"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8866077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165F1D3E-3967-4FD4-987D-9CA1788A7FC0}"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4071218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8DA5F9-342E-3D4E-8140-87B670A3C769}"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377731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D418359D-C086-4C14-9A41-6EA17084C6CC}"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77112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3F94920-815E-4C78-8844-6DEE94C275A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7829842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2C13BF4-8AAD-4B2C-9BC3-4DE001646D5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4505234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580DAB85-0A4D-4114-A6CF-658A69A1DA2C}"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52750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fld id="{12E7A47B-4EC5-4615-9267-BEA917E47527}"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01688135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689C99D3-5F11-4372-B43E-3E7D06A961D4}"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2826098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3088EFA1-6278-494C-95C2-DFFA798CBB42}"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1487229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lt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ltLang="en-US"/>
              <a:t>Click to edit Master subtitle style</a:t>
            </a:r>
          </a:p>
        </p:txBody>
      </p:sp>
      <p:sp>
        <p:nvSpPr>
          <p:cNvPr id="7" name="Rectangle 6"/>
          <p:cNvSpPr>
            <a:spLocks noGrp="1" noChangeArrowheads="1"/>
          </p:cNvSpPr>
          <p:nvPr>
            <p:ph type="dt" sz="quarter" idx="10"/>
          </p:nvPr>
        </p:nvSpPr>
        <p:spPr>
          <a:xfrm>
            <a:off x="685800" y="6172200"/>
            <a:ext cx="1905000" cy="457200"/>
          </a:xfrm>
        </p:spPr>
        <p:txBody>
          <a:bodyPr/>
          <a:lstStyle>
            <a:lvl1pPr>
              <a:defRPr sz="1400">
                <a:solidFill>
                  <a:schemeClr val="tx1"/>
                </a:solidFill>
                <a:effectLst/>
                <a:latin typeface="+mj-lt"/>
              </a:defRPr>
            </a:lvl1pPr>
          </a:lstStyle>
          <a:p>
            <a:pPr>
              <a:defRPr/>
            </a:pPr>
            <a:fld id="{3D326A11-88A6-4D44-B577-F2AFF7A62E18}" type="datetime1">
              <a:rPr lang="en-US">
                <a:solidFill>
                  <a:srgbClr val="FFFFFF"/>
                </a:solidFill>
              </a:rPr>
              <a:pPr>
                <a:defRPr/>
              </a:pPr>
              <a:t>10/27/2014</a:t>
            </a:fld>
            <a:endParaRPr lang="en-US" altLang="en-US">
              <a:solidFill>
                <a:srgbClr val="FFFFFF"/>
              </a:solidFill>
            </a:endParaRPr>
          </a:p>
        </p:txBody>
      </p:sp>
      <p:sp>
        <p:nvSpPr>
          <p:cNvPr id="8" name="Rectangle 7"/>
          <p:cNvSpPr>
            <a:spLocks noGrp="1" noChangeArrowheads="1"/>
          </p:cNvSpPr>
          <p:nvPr>
            <p:ph type="ftr" sz="quarter" idx="11"/>
          </p:nvPr>
        </p:nvSpPr>
        <p:spPr>
          <a:xfrm>
            <a:off x="3124200" y="6172200"/>
            <a:ext cx="2895600" cy="457200"/>
          </a:xfrm>
        </p:spPr>
        <p:txBody>
          <a:bodyPr/>
          <a:lstStyle>
            <a:lvl1pPr>
              <a:defRPr sz="1400">
                <a:solidFill>
                  <a:schemeClr val="tx1"/>
                </a:solidFill>
                <a:effectLst/>
                <a:latin typeface="+mj-lt"/>
              </a:defRPr>
            </a:lvl1pPr>
          </a:lstStyle>
          <a:p>
            <a:pPr>
              <a:defRPr/>
            </a:pPr>
            <a:endParaRPr lang="en-US" altLang="en-US">
              <a:solidFill>
                <a:srgbClr val="FFFFFF"/>
              </a:solidFill>
            </a:endParaRPr>
          </a:p>
        </p:txBody>
      </p:sp>
      <p:sp>
        <p:nvSpPr>
          <p:cNvPr id="9" name="Rectangle 8"/>
          <p:cNvSpPr>
            <a:spLocks noGrp="1" noChangeArrowheads="1"/>
          </p:cNvSpPr>
          <p:nvPr>
            <p:ph type="sldNum" sz="quarter" idx="12"/>
          </p:nvPr>
        </p:nvSpPr>
        <p:spPr>
          <a:xfrm>
            <a:off x="6553200" y="6172200"/>
            <a:ext cx="1905000" cy="457200"/>
          </a:xfrm>
        </p:spPr>
        <p:txBody>
          <a:bodyPr/>
          <a:lstStyle>
            <a:lvl1pPr>
              <a:defRPr sz="1400">
                <a:solidFill>
                  <a:schemeClr val="tx1"/>
                </a:solidFill>
                <a:effectLst/>
                <a:latin typeface="+mj-lt"/>
              </a:defRPr>
            </a:lvl1pPr>
          </a:lstStyle>
          <a:p>
            <a:pPr>
              <a:defRPr/>
            </a:pPr>
            <a:fld id="{0C794719-3572-4D13-B65A-9BA5C577439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775029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A4B0F30E-3910-4AD4-B3E8-A970385FA71B}"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4897452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fld id="{1CF4F52A-538A-40FA-8C0F-CF3A1E41C9BF}"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3970204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8DA5F9-342E-3D4E-8140-87B670A3C769}"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3370888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AA98BD77-51C0-4351-977B-55FA5E7CF7DE}"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1675859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AF0B3CBE-3B4B-4BE1-8DE4-078882043913}"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7510510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fld id="{E89DF784-56FE-4E51-8CDE-94133C46BFFD}"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60917885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fld id="{95205144-6C4D-4FE6-BC20-190AF6A8FCB9}" type="datetime1">
              <a:rPr lang="en-US"/>
              <a:pPr>
                <a:defRPr/>
              </a:pPr>
              <a:t>10/27/2014</a:t>
            </a:fld>
            <a:endParaRPr lang="en-US" altLang="en-US"/>
          </a:p>
        </p:txBody>
      </p:sp>
      <p:sp>
        <p:nvSpPr>
          <p:cNvPr id="3"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4"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2941102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165F1D3E-3967-4FD4-987D-9CA1788A7FC0}"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00682432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D418359D-C086-4C14-9A41-6EA17084C6CC}"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933437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3F94920-815E-4C78-8844-6DEE94C275A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6272376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2C13BF4-8AAD-4B2C-9BC3-4DE001646D5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8310368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580DAB85-0A4D-4114-A6CF-658A69A1DA2C}"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0677430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fld id="{12E7A47B-4EC5-4615-9267-BEA917E47527}"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3947957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8DA5F9-342E-3D4E-8140-87B670A3C769}"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102674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689C99D3-5F11-4372-B43E-3E7D06A961D4}"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780533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3088EFA1-6278-494C-95C2-DFFA798CBB42}"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4871060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amma/>
                <a:shade val="46275"/>
                <a:invGamma/>
              </a:schemeClr>
            </a:gs>
            <a:gs pos="5000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lt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ltLang="en-US"/>
              <a:t>Click to edit Master subtitle style</a:t>
            </a:r>
          </a:p>
        </p:txBody>
      </p:sp>
      <p:sp>
        <p:nvSpPr>
          <p:cNvPr id="7" name="Rectangle 6"/>
          <p:cNvSpPr>
            <a:spLocks noGrp="1" noChangeArrowheads="1"/>
          </p:cNvSpPr>
          <p:nvPr>
            <p:ph type="dt" sz="quarter" idx="10"/>
          </p:nvPr>
        </p:nvSpPr>
        <p:spPr>
          <a:xfrm>
            <a:off x="685800" y="6172200"/>
            <a:ext cx="1905000" cy="457200"/>
          </a:xfrm>
        </p:spPr>
        <p:txBody>
          <a:bodyPr/>
          <a:lstStyle>
            <a:lvl1pPr>
              <a:defRPr sz="1400">
                <a:solidFill>
                  <a:schemeClr val="tx1"/>
                </a:solidFill>
                <a:effectLst/>
                <a:latin typeface="+mj-lt"/>
              </a:defRPr>
            </a:lvl1pPr>
          </a:lstStyle>
          <a:p>
            <a:pPr>
              <a:defRPr/>
            </a:pPr>
            <a:fld id="{3D326A11-88A6-4D44-B577-F2AFF7A62E18}" type="datetime1">
              <a:rPr lang="en-US">
                <a:solidFill>
                  <a:srgbClr val="FFFFFF"/>
                </a:solidFill>
              </a:rPr>
              <a:pPr>
                <a:defRPr/>
              </a:pPr>
              <a:t>10/27/2014</a:t>
            </a:fld>
            <a:endParaRPr lang="en-US" altLang="en-US">
              <a:solidFill>
                <a:srgbClr val="FFFFFF"/>
              </a:solidFill>
            </a:endParaRPr>
          </a:p>
        </p:txBody>
      </p:sp>
      <p:sp>
        <p:nvSpPr>
          <p:cNvPr id="8" name="Rectangle 7"/>
          <p:cNvSpPr>
            <a:spLocks noGrp="1" noChangeArrowheads="1"/>
          </p:cNvSpPr>
          <p:nvPr>
            <p:ph type="ftr" sz="quarter" idx="11"/>
          </p:nvPr>
        </p:nvSpPr>
        <p:spPr>
          <a:xfrm>
            <a:off x="3124200" y="6172200"/>
            <a:ext cx="2895600" cy="457200"/>
          </a:xfrm>
        </p:spPr>
        <p:txBody>
          <a:bodyPr/>
          <a:lstStyle>
            <a:lvl1pPr>
              <a:defRPr sz="1400">
                <a:solidFill>
                  <a:schemeClr val="tx1"/>
                </a:solidFill>
                <a:effectLst/>
                <a:latin typeface="+mj-lt"/>
              </a:defRPr>
            </a:lvl1pPr>
          </a:lstStyle>
          <a:p>
            <a:pPr>
              <a:defRPr/>
            </a:pPr>
            <a:endParaRPr lang="en-US" altLang="en-US">
              <a:solidFill>
                <a:srgbClr val="FFFFFF"/>
              </a:solidFill>
            </a:endParaRPr>
          </a:p>
        </p:txBody>
      </p:sp>
      <p:sp>
        <p:nvSpPr>
          <p:cNvPr id="9" name="Rectangle 8"/>
          <p:cNvSpPr>
            <a:spLocks noGrp="1" noChangeArrowheads="1"/>
          </p:cNvSpPr>
          <p:nvPr>
            <p:ph type="sldNum" sz="quarter" idx="12"/>
          </p:nvPr>
        </p:nvSpPr>
        <p:spPr>
          <a:xfrm>
            <a:off x="6553200" y="6172200"/>
            <a:ext cx="1905000" cy="457200"/>
          </a:xfrm>
        </p:spPr>
        <p:txBody>
          <a:bodyPr/>
          <a:lstStyle>
            <a:lvl1pPr>
              <a:defRPr sz="1400">
                <a:solidFill>
                  <a:schemeClr val="tx1"/>
                </a:solidFill>
                <a:effectLst/>
                <a:latin typeface="+mj-lt"/>
              </a:defRPr>
            </a:lvl1pPr>
          </a:lstStyle>
          <a:p>
            <a:pPr>
              <a:defRPr/>
            </a:pPr>
            <a:fld id="{0C794719-3572-4D13-B65A-9BA5C577439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064749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A4B0F30E-3910-4AD4-B3E8-A970385FA71B}"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71939158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fld id="{1CF4F52A-538A-40FA-8C0F-CF3A1E41C9BF}"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3269308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AA98BD77-51C0-4351-977B-55FA5E7CF7DE}"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2816228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AF0B3CBE-3B4B-4BE1-8DE4-078882043913}"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3541285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fld id="{E89DF784-56FE-4E51-8CDE-94133C46BFFD}"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9540673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fld id="{95205144-6C4D-4FE6-BC20-190AF6A8FCB9}" type="datetime1">
              <a:rPr lang="en-US"/>
              <a:pPr>
                <a:defRPr/>
              </a:pPr>
              <a:t>10/27/2014</a:t>
            </a:fld>
            <a:endParaRPr lang="en-US" altLang="en-US"/>
          </a:p>
        </p:txBody>
      </p:sp>
      <p:sp>
        <p:nvSpPr>
          <p:cNvPr id="3"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4"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60502746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165F1D3E-3967-4FD4-987D-9CA1788A7FC0}"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5249803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8DA5F9-342E-3D4E-8140-87B670A3C769}" type="datetimeFigureOut">
              <a:rPr lang="en-US" smtClean="0"/>
              <a:t>10/27/2014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1629503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fld id="{D418359D-C086-4C14-9A41-6EA17084C6CC}" type="datetime1">
              <a:rPr lang="en-US"/>
              <a:pPr>
                <a:defRPr/>
              </a:pPr>
              <a:t>10/27/2014</a:t>
            </a:fld>
            <a:endParaRPr lang="en-US" altLang="en-US"/>
          </a:p>
        </p:txBody>
      </p:sp>
      <p:sp>
        <p:nvSpPr>
          <p:cNvPr id="6"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7"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80571206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3F94920-815E-4C78-8844-6DEE94C275A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6862257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fld id="{82C13BF4-8AAD-4B2C-9BC3-4DE001646D58}" type="datetime1">
              <a:rPr lang="en-US"/>
              <a:pPr>
                <a:defRPr/>
              </a:pPr>
              <a:t>10/27/2014</a:t>
            </a:fld>
            <a:endParaRPr lang="en-US" altLang="en-US"/>
          </a:p>
        </p:txBody>
      </p:sp>
      <p:sp>
        <p:nvSpPr>
          <p:cNvPr id="5"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6"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66109875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580DAB85-0A4D-4114-A6CF-658A69A1DA2C}"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8779658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fld id="{12E7A47B-4EC5-4615-9267-BEA917E47527}" type="datetime1">
              <a:rPr lang="en-US"/>
              <a:pPr>
                <a:defRPr/>
              </a:pPr>
              <a:t>10/27/2014</a:t>
            </a:fld>
            <a:endParaRPr lang="en-US" altLang="en-US"/>
          </a:p>
        </p:txBody>
      </p:sp>
      <p:sp>
        <p:nvSpPr>
          <p:cNvPr id="4"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5"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85674270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5638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fld id="{689C99D3-5F11-4372-B43E-3E7D06A961D4}" type="datetime1">
              <a:rPr lang="en-US"/>
              <a:pPr>
                <a:defRPr/>
              </a:pPr>
              <a:t>10/27/2014</a:t>
            </a:fld>
            <a:endParaRPr lang="en-US" altLang="en-US"/>
          </a:p>
        </p:txBody>
      </p:sp>
      <p:sp>
        <p:nvSpPr>
          <p:cNvPr id="8"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9"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13638846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638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3088EFA1-6278-494C-95C2-DFFA798CBB42}" type="datetime1">
              <a:rPr lang="en-US"/>
              <a:pPr>
                <a:defRPr/>
              </a:pPr>
              <a:t>10/27/2014</a:t>
            </a:fld>
            <a:endParaRPr lang="en-US" altLang="en-US"/>
          </a:p>
        </p:txBody>
      </p:sp>
      <p:sp>
        <p:nvSpPr>
          <p:cNvPr id="7" name="Rectangle 9"/>
          <p:cNvSpPr>
            <a:spLocks noGrp="1" noChangeArrowheads="1"/>
          </p:cNvSpPr>
          <p:nvPr>
            <p:ph type="ftr" sz="quarter" idx="11"/>
          </p:nvPr>
        </p:nvSpPr>
        <p:spPr/>
        <p:txBody>
          <a:bodyPr/>
          <a:lstStyle>
            <a:lvl1pPr>
              <a:defRPr/>
            </a:lvl1pPr>
          </a:lstStyle>
          <a:p>
            <a:pPr>
              <a:defRPr/>
            </a:pPr>
            <a:r>
              <a:rPr lang="en-US" altLang="en-US"/>
              <a:t>Larry Mayer</a:t>
            </a:r>
          </a:p>
        </p:txBody>
      </p:sp>
      <p:sp>
        <p:nvSpPr>
          <p:cNvPr id="8" name="Rectangle 10"/>
          <p:cNvSpPr>
            <a:spLocks noGrp="1" noChangeArrowheads="1"/>
          </p:cNvSpPr>
          <p:nvPr>
            <p:ph type="sldNum"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9908831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8DA5F9-342E-3D4E-8140-87B670A3C769}" type="datetimeFigureOut">
              <a:rPr lang="en-US" smtClean="0"/>
              <a:t>10/27/2014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69232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DA5F9-342E-3D4E-8140-87B670A3C769}" type="datetimeFigureOut">
              <a:rPr lang="en-US" smtClean="0"/>
              <a:t>10/27/2014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403670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DA5F9-342E-3D4E-8140-87B670A3C769}"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88232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8DA5F9-342E-3D4E-8140-87B670A3C769}"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6B02E-9B78-9F4B-8FC6-922571724039}" type="slidenum">
              <a:rPr lang="en-US" smtClean="0"/>
              <a:t>‹#›</a:t>
            </a:fld>
            <a:endParaRPr lang="en-US"/>
          </a:p>
        </p:txBody>
      </p:sp>
    </p:spTree>
    <p:extLst>
      <p:ext uri="{BB962C8B-B14F-4D97-AF65-F5344CB8AC3E}">
        <p14:creationId xmlns:p14="http://schemas.microsoft.com/office/powerpoint/2010/main" val="14157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DA5F9-342E-3D4E-8140-87B670A3C769}" type="datetimeFigureOut">
              <a:rPr lang="en-US" smtClean="0"/>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6B02E-9B78-9F4B-8FC6-922571724039}" type="slidenum">
              <a:rPr lang="en-US" smtClean="0"/>
              <a:t>‹#›</a:t>
            </a:fld>
            <a:endParaRPr lang="en-US"/>
          </a:p>
        </p:txBody>
      </p:sp>
    </p:spTree>
    <p:extLst>
      <p:ext uri="{BB962C8B-B14F-4D97-AF65-F5344CB8AC3E}">
        <p14:creationId xmlns:p14="http://schemas.microsoft.com/office/powerpoint/2010/main" val="1731468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9" name="Rectangle 5"/>
          <p:cNvSpPr>
            <a:spLocks noChangeArrowheads="1"/>
          </p:cNvSpPr>
          <p:nvPr userDrawn="1"/>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30" name="Rectangle 6"/>
          <p:cNvSpPr>
            <a:spLocks noGrp="1" noChangeArrowheads="1"/>
          </p:cNvSpPr>
          <p:nvPr>
            <p:ph type="title"/>
          </p:nvPr>
        </p:nvSpPr>
        <p:spPr bwMode="auto">
          <a:xfrm>
            <a:off x="685800" y="609600"/>
            <a:ext cx="5638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43" name="Rectangle 7"/>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Grp="1" noChangeArrowheads="1"/>
          </p:cNvSpPr>
          <p:nvPr>
            <p:ph type="dt" sz="half" idx="2"/>
          </p:nvPr>
        </p:nvSpPr>
        <p:spPr bwMode="auto">
          <a:xfrm>
            <a:off x="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fld id="{2D3C191D-B3AD-46DD-94D2-1300D50014AF}" type="datetime1">
              <a:rPr kumimoji="1" lang="en-US">
                <a:solidFill>
                  <a:srgbClr val="FFFF00"/>
                </a:solidFill>
                <a:latin typeface="Comic Sans MS" pitchFamily="66" charset="0"/>
              </a:rPr>
              <a:pPr defTabSz="914400" eaLnBrk="0" fontAlgn="base" hangingPunct="0">
                <a:spcBef>
                  <a:spcPct val="0"/>
                </a:spcBef>
                <a:spcAft>
                  <a:spcPct val="0"/>
                </a:spcAft>
                <a:defRPr/>
              </a:pPr>
              <a:t>10/27/2014</a:t>
            </a:fld>
            <a:endParaRPr kumimoji="1" lang="en-US" altLang="en-US">
              <a:solidFill>
                <a:srgbClr val="FFFF00"/>
              </a:solidFill>
              <a:latin typeface="Comic Sans MS" pitchFamily="66" charset="0"/>
            </a:endParaRPr>
          </a:p>
        </p:txBody>
      </p:sp>
      <p:sp>
        <p:nvSpPr>
          <p:cNvPr id="1033" name="Rectangle 9"/>
          <p:cNvSpPr>
            <a:spLocks noGrp="1" noChangeArrowheads="1"/>
          </p:cNvSpPr>
          <p:nvPr>
            <p:ph type="ftr" sz="quarter" idx="3"/>
          </p:nvPr>
        </p:nvSpPr>
        <p:spPr bwMode="auto">
          <a:xfrm>
            <a:off x="7086600" y="64770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r>
              <a:rPr kumimoji="1" lang="en-US" altLang="en-US">
                <a:solidFill>
                  <a:srgbClr val="FFFF00"/>
                </a:solidFill>
                <a:latin typeface="Comic Sans MS" pitchFamily="66" charset="0"/>
              </a:rPr>
              <a:t>Larry Mayer</a:t>
            </a:r>
          </a:p>
        </p:txBody>
      </p:sp>
      <p:sp>
        <p:nvSpPr>
          <p:cNvPr id="1034" name="Rectangle 10"/>
          <p:cNvSpPr>
            <a:spLocks noGrp="1" noChangeArrowheads="1"/>
          </p:cNvSpPr>
          <p:nvPr>
            <p:ph type="sldNum" sz="quarter" idx="4"/>
          </p:nvPr>
        </p:nvSpPr>
        <p:spPr bwMode="auto">
          <a:xfrm>
            <a:off x="350520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endParaRPr kumimoji="1" lang="en-US" altLang="en-US">
              <a:solidFill>
                <a:srgbClr val="FFFF00"/>
              </a:solidFill>
              <a:latin typeface="Comic Sans MS" pitchFamily="66" charset="0"/>
            </a:endParaRPr>
          </a:p>
        </p:txBody>
      </p:sp>
      <p:sp>
        <p:nvSpPr>
          <p:cNvPr id="1037" name="Text Box 13"/>
          <p:cNvSpPr txBox="1">
            <a:spLocks noChangeArrowheads="1"/>
          </p:cNvSpPr>
          <p:nvPr userDrawn="1"/>
        </p:nvSpPr>
        <p:spPr bwMode="auto">
          <a:xfrm>
            <a:off x="7010400" y="533400"/>
            <a:ext cx="1447800" cy="457200"/>
          </a:xfrm>
          <a:prstGeom prst="rect">
            <a:avLst/>
          </a:prstGeom>
          <a:noFill/>
          <a:ln w="12700" cap="sq">
            <a:noFill/>
            <a:miter lim="800000"/>
            <a:headEnd type="none" w="sm" len="sm"/>
            <a:tailEnd type="none" w="sm" len="sm"/>
          </a:ln>
          <a:effectLst/>
        </p:spPr>
        <p:txBody>
          <a:bodyPr>
            <a:spAutoFit/>
          </a:bodyPr>
          <a:lstStyle/>
          <a:p>
            <a:pPr defTabSz="914400" eaLnBrk="0" fontAlgn="base" hangingPunct="0">
              <a:spcBef>
                <a:spcPct val="50000"/>
              </a:spcBef>
              <a:spcAft>
                <a:spcPct val="0"/>
              </a:spcAft>
              <a:defRPr/>
            </a:pPr>
            <a:endParaRPr lang="en-US" altLang="en-US" sz="2400">
              <a:solidFill>
                <a:srgbClr val="FFFFFF"/>
              </a:solidFill>
              <a:latin typeface="Times New Roman" pitchFamily="18" charset="0"/>
            </a:endParaRPr>
          </a:p>
        </p:txBody>
      </p:sp>
      <p:pic>
        <p:nvPicPr>
          <p:cNvPr id="14348" name="Picture 20" descr="UNHCrest"/>
          <p:cNvPicPr>
            <a:picLocks noChangeAspect="1" noChangeArrowheads="1"/>
          </p:cNvPicPr>
          <p:nvPr userDrawn="1"/>
        </p:nvPicPr>
        <p:blipFill>
          <a:blip r:embed="rId17" cstate="print"/>
          <a:srcRect/>
          <a:stretch>
            <a:fillRect/>
          </a:stretch>
        </p:blipFill>
        <p:spPr bwMode="auto">
          <a:xfrm>
            <a:off x="128588" y="152400"/>
            <a:ext cx="1036637" cy="1066800"/>
          </a:xfrm>
          <a:prstGeom prst="rect">
            <a:avLst/>
          </a:prstGeom>
          <a:noFill/>
          <a:ln w="9525">
            <a:noFill/>
            <a:miter lim="800000"/>
            <a:headEnd/>
            <a:tailEnd/>
          </a:ln>
        </p:spPr>
      </p:pic>
      <p:pic>
        <p:nvPicPr>
          <p:cNvPr id="14349" name="Picture 25" descr="ccom_200_1"/>
          <p:cNvPicPr>
            <a:picLocks noChangeAspect="1" noChangeArrowheads="1"/>
          </p:cNvPicPr>
          <p:nvPr userDrawn="1"/>
        </p:nvPicPr>
        <p:blipFill>
          <a:blip r:embed="rId18" cstate="print"/>
          <a:srcRect/>
          <a:stretch>
            <a:fillRect/>
          </a:stretch>
        </p:blipFill>
        <p:spPr bwMode="auto">
          <a:xfrm>
            <a:off x="8001000" y="152400"/>
            <a:ext cx="990600" cy="990600"/>
          </a:xfrm>
          <a:prstGeom prst="rect">
            <a:avLst/>
          </a:prstGeom>
          <a:noFill/>
          <a:ln w="9525">
            <a:noFill/>
            <a:miter lim="800000"/>
            <a:headEnd/>
            <a:tailEnd/>
          </a:ln>
        </p:spPr>
      </p:pic>
    </p:spTree>
    <p:extLst>
      <p:ext uri="{BB962C8B-B14F-4D97-AF65-F5344CB8AC3E}">
        <p14:creationId xmlns:p14="http://schemas.microsoft.com/office/powerpoint/2010/main" val="224420813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timing>
    <p:tnLst>
      <p:par>
        <p:cTn id="1" dur="indefinite" restart="never" nodeType="tmRoot"/>
      </p:par>
    </p:tnLst>
  </p:timing>
  <p:hf sldNum="0" hdr="0"/>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9" name="Rectangle 5"/>
          <p:cNvSpPr>
            <a:spLocks noChangeArrowheads="1"/>
          </p:cNvSpPr>
          <p:nvPr userDrawn="1"/>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30" name="Rectangle 6"/>
          <p:cNvSpPr>
            <a:spLocks noGrp="1" noChangeArrowheads="1"/>
          </p:cNvSpPr>
          <p:nvPr>
            <p:ph type="title"/>
          </p:nvPr>
        </p:nvSpPr>
        <p:spPr bwMode="auto">
          <a:xfrm>
            <a:off x="685800" y="609600"/>
            <a:ext cx="5638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43" name="Rectangle 7"/>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Grp="1" noChangeArrowheads="1"/>
          </p:cNvSpPr>
          <p:nvPr>
            <p:ph type="dt" sz="half" idx="2"/>
          </p:nvPr>
        </p:nvSpPr>
        <p:spPr bwMode="auto">
          <a:xfrm>
            <a:off x="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fld id="{2D3C191D-B3AD-46DD-94D2-1300D50014AF}" type="datetime1">
              <a:rPr kumimoji="1" lang="en-US">
                <a:solidFill>
                  <a:srgbClr val="FFFF00"/>
                </a:solidFill>
                <a:latin typeface="Comic Sans MS" pitchFamily="66" charset="0"/>
              </a:rPr>
              <a:pPr defTabSz="914400" eaLnBrk="0" fontAlgn="base" hangingPunct="0">
                <a:spcBef>
                  <a:spcPct val="0"/>
                </a:spcBef>
                <a:spcAft>
                  <a:spcPct val="0"/>
                </a:spcAft>
                <a:defRPr/>
              </a:pPr>
              <a:t>10/27/2014</a:t>
            </a:fld>
            <a:endParaRPr kumimoji="1" lang="en-US" altLang="en-US">
              <a:solidFill>
                <a:srgbClr val="FFFF00"/>
              </a:solidFill>
              <a:latin typeface="Comic Sans MS" pitchFamily="66" charset="0"/>
            </a:endParaRPr>
          </a:p>
        </p:txBody>
      </p:sp>
      <p:sp>
        <p:nvSpPr>
          <p:cNvPr id="1033" name="Rectangle 9"/>
          <p:cNvSpPr>
            <a:spLocks noGrp="1" noChangeArrowheads="1"/>
          </p:cNvSpPr>
          <p:nvPr>
            <p:ph type="ftr" sz="quarter" idx="3"/>
          </p:nvPr>
        </p:nvSpPr>
        <p:spPr bwMode="auto">
          <a:xfrm>
            <a:off x="7086600" y="64770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r>
              <a:rPr kumimoji="1" lang="en-US" altLang="en-US">
                <a:solidFill>
                  <a:srgbClr val="FFFF00"/>
                </a:solidFill>
                <a:latin typeface="Comic Sans MS" pitchFamily="66" charset="0"/>
              </a:rPr>
              <a:t>Larry Mayer</a:t>
            </a:r>
          </a:p>
        </p:txBody>
      </p:sp>
      <p:sp>
        <p:nvSpPr>
          <p:cNvPr id="1034" name="Rectangle 10"/>
          <p:cNvSpPr>
            <a:spLocks noGrp="1" noChangeArrowheads="1"/>
          </p:cNvSpPr>
          <p:nvPr>
            <p:ph type="sldNum" sz="quarter" idx="4"/>
          </p:nvPr>
        </p:nvSpPr>
        <p:spPr bwMode="auto">
          <a:xfrm>
            <a:off x="350520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endParaRPr kumimoji="1" lang="en-US" altLang="en-US">
              <a:solidFill>
                <a:srgbClr val="FFFF00"/>
              </a:solidFill>
              <a:latin typeface="Comic Sans MS" pitchFamily="66" charset="0"/>
            </a:endParaRPr>
          </a:p>
        </p:txBody>
      </p:sp>
      <p:sp>
        <p:nvSpPr>
          <p:cNvPr id="1037" name="Text Box 13"/>
          <p:cNvSpPr txBox="1">
            <a:spLocks noChangeArrowheads="1"/>
          </p:cNvSpPr>
          <p:nvPr userDrawn="1"/>
        </p:nvSpPr>
        <p:spPr bwMode="auto">
          <a:xfrm>
            <a:off x="7010400" y="533400"/>
            <a:ext cx="1447800" cy="457200"/>
          </a:xfrm>
          <a:prstGeom prst="rect">
            <a:avLst/>
          </a:prstGeom>
          <a:noFill/>
          <a:ln w="12700" cap="sq">
            <a:noFill/>
            <a:miter lim="800000"/>
            <a:headEnd type="none" w="sm" len="sm"/>
            <a:tailEnd type="none" w="sm" len="sm"/>
          </a:ln>
          <a:effectLst/>
        </p:spPr>
        <p:txBody>
          <a:bodyPr>
            <a:spAutoFit/>
          </a:bodyPr>
          <a:lstStyle/>
          <a:p>
            <a:pPr defTabSz="914400" eaLnBrk="0" fontAlgn="base" hangingPunct="0">
              <a:spcBef>
                <a:spcPct val="50000"/>
              </a:spcBef>
              <a:spcAft>
                <a:spcPct val="0"/>
              </a:spcAft>
              <a:defRPr/>
            </a:pPr>
            <a:endParaRPr lang="en-US" altLang="en-US" sz="2400">
              <a:solidFill>
                <a:srgbClr val="FFFFFF"/>
              </a:solidFill>
              <a:latin typeface="Times New Roman" pitchFamily="18" charset="0"/>
            </a:endParaRPr>
          </a:p>
        </p:txBody>
      </p:sp>
      <p:pic>
        <p:nvPicPr>
          <p:cNvPr id="14348" name="Picture 20" descr="UNHCrest"/>
          <p:cNvPicPr>
            <a:picLocks noChangeAspect="1" noChangeArrowheads="1"/>
          </p:cNvPicPr>
          <p:nvPr userDrawn="1"/>
        </p:nvPicPr>
        <p:blipFill>
          <a:blip r:embed="rId17" cstate="print"/>
          <a:srcRect/>
          <a:stretch>
            <a:fillRect/>
          </a:stretch>
        </p:blipFill>
        <p:spPr bwMode="auto">
          <a:xfrm>
            <a:off x="128588" y="152400"/>
            <a:ext cx="1036637" cy="1066800"/>
          </a:xfrm>
          <a:prstGeom prst="rect">
            <a:avLst/>
          </a:prstGeom>
          <a:noFill/>
          <a:ln w="9525">
            <a:noFill/>
            <a:miter lim="800000"/>
            <a:headEnd/>
            <a:tailEnd/>
          </a:ln>
        </p:spPr>
      </p:pic>
      <p:pic>
        <p:nvPicPr>
          <p:cNvPr id="14349" name="Picture 25" descr="ccom_200_1"/>
          <p:cNvPicPr>
            <a:picLocks noChangeAspect="1" noChangeArrowheads="1"/>
          </p:cNvPicPr>
          <p:nvPr userDrawn="1"/>
        </p:nvPicPr>
        <p:blipFill>
          <a:blip r:embed="rId18" cstate="print"/>
          <a:srcRect/>
          <a:stretch>
            <a:fillRect/>
          </a:stretch>
        </p:blipFill>
        <p:spPr bwMode="auto">
          <a:xfrm>
            <a:off x="8001000" y="152400"/>
            <a:ext cx="990600" cy="990600"/>
          </a:xfrm>
          <a:prstGeom prst="rect">
            <a:avLst/>
          </a:prstGeom>
          <a:noFill/>
          <a:ln w="9525">
            <a:noFill/>
            <a:miter lim="800000"/>
            <a:headEnd/>
            <a:tailEnd/>
          </a:ln>
        </p:spPr>
      </p:pic>
    </p:spTree>
    <p:extLst>
      <p:ext uri="{BB962C8B-B14F-4D97-AF65-F5344CB8AC3E}">
        <p14:creationId xmlns:p14="http://schemas.microsoft.com/office/powerpoint/2010/main" val="2019420490"/>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timing>
    <p:tnLst>
      <p:par>
        <p:cTn id="1" dur="indefinite" restart="never" nodeType="tmRoot"/>
      </p:par>
    </p:tnLst>
  </p:timing>
  <p:hf sldNum="0" hdr="0"/>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29" name="Rectangle 5"/>
          <p:cNvSpPr>
            <a:spLocks noChangeArrowheads="1"/>
          </p:cNvSpPr>
          <p:nvPr userDrawn="1"/>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kumimoji="1" lang="en-US" sz="2800" b="1">
              <a:solidFill>
                <a:srgbClr val="FFFF00"/>
              </a:solidFill>
              <a:effectLst>
                <a:outerShdw blurRad="38100" dist="38100" dir="2700000" algn="tl">
                  <a:srgbClr val="000000">
                    <a:alpha val="43137"/>
                  </a:srgbClr>
                </a:outerShdw>
              </a:effectLst>
              <a:latin typeface="Comic Sans MS" pitchFamily="66" charset="0"/>
            </a:endParaRPr>
          </a:p>
        </p:txBody>
      </p:sp>
      <p:sp>
        <p:nvSpPr>
          <p:cNvPr id="1030" name="Rectangle 6"/>
          <p:cNvSpPr>
            <a:spLocks noGrp="1" noChangeArrowheads="1"/>
          </p:cNvSpPr>
          <p:nvPr>
            <p:ph type="title"/>
          </p:nvPr>
        </p:nvSpPr>
        <p:spPr bwMode="auto">
          <a:xfrm>
            <a:off x="685800" y="609600"/>
            <a:ext cx="5638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43" name="Rectangle 7"/>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Grp="1" noChangeArrowheads="1"/>
          </p:cNvSpPr>
          <p:nvPr>
            <p:ph type="dt" sz="half" idx="2"/>
          </p:nvPr>
        </p:nvSpPr>
        <p:spPr bwMode="auto">
          <a:xfrm>
            <a:off x="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fld id="{2D3C191D-B3AD-46DD-94D2-1300D50014AF}" type="datetime1">
              <a:rPr kumimoji="1" lang="en-US">
                <a:solidFill>
                  <a:srgbClr val="FFFF00"/>
                </a:solidFill>
                <a:latin typeface="Comic Sans MS" pitchFamily="66" charset="0"/>
              </a:rPr>
              <a:pPr defTabSz="914400" eaLnBrk="0" fontAlgn="base" hangingPunct="0">
                <a:spcBef>
                  <a:spcPct val="0"/>
                </a:spcBef>
                <a:spcAft>
                  <a:spcPct val="0"/>
                </a:spcAft>
                <a:defRPr/>
              </a:pPr>
              <a:t>10/27/2014</a:t>
            </a:fld>
            <a:endParaRPr kumimoji="1" lang="en-US" altLang="en-US">
              <a:solidFill>
                <a:srgbClr val="FFFF00"/>
              </a:solidFill>
              <a:latin typeface="Comic Sans MS" pitchFamily="66" charset="0"/>
            </a:endParaRPr>
          </a:p>
        </p:txBody>
      </p:sp>
      <p:sp>
        <p:nvSpPr>
          <p:cNvPr id="1033" name="Rectangle 9"/>
          <p:cNvSpPr>
            <a:spLocks noGrp="1" noChangeArrowheads="1"/>
          </p:cNvSpPr>
          <p:nvPr>
            <p:ph type="ftr" sz="quarter" idx="3"/>
          </p:nvPr>
        </p:nvSpPr>
        <p:spPr bwMode="auto">
          <a:xfrm>
            <a:off x="7086600" y="64770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r>
              <a:rPr kumimoji="1" lang="en-US" altLang="en-US">
                <a:solidFill>
                  <a:srgbClr val="FFFF00"/>
                </a:solidFill>
                <a:latin typeface="Comic Sans MS" pitchFamily="66" charset="0"/>
              </a:rPr>
              <a:t>Larry Mayer</a:t>
            </a:r>
          </a:p>
        </p:txBody>
      </p:sp>
      <p:sp>
        <p:nvSpPr>
          <p:cNvPr id="1034" name="Rectangle 10"/>
          <p:cNvSpPr>
            <a:spLocks noGrp="1" noChangeArrowheads="1"/>
          </p:cNvSpPr>
          <p:nvPr>
            <p:ph type="sldNum" sz="quarter" idx="4"/>
          </p:nvPr>
        </p:nvSpPr>
        <p:spPr bwMode="auto">
          <a:xfrm>
            <a:off x="3505200" y="64770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0">
                <a:effectLst>
                  <a:outerShdw blurRad="38100" dist="38100" dir="2700000" algn="tl">
                    <a:srgbClr val="000000"/>
                  </a:outerShdw>
                </a:effectLst>
              </a:defRPr>
            </a:lvl1pPr>
          </a:lstStyle>
          <a:p>
            <a:pPr defTabSz="914400" eaLnBrk="0" fontAlgn="base" hangingPunct="0">
              <a:spcBef>
                <a:spcPct val="0"/>
              </a:spcBef>
              <a:spcAft>
                <a:spcPct val="0"/>
              </a:spcAft>
              <a:defRPr/>
            </a:pPr>
            <a:endParaRPr kumimoji="1" lang="en-US" altLang="en-US">
              <a:solidFill>
                <a:srgbClr val="FFFF00"/>
              </a:solidFill>
              <a:latin typeface="Comic Sans MS" pitchFamily="66" charset="0"/>
            </a:endParaRPr>
          </a:p>
        </p:txBody>
      </p:sp>
      <p:sp>
        <p:nvSpPr>
          <p:cNvPr id="1037" name="Text Box 13"/>
          <p:cNvSpPr txBox="1">
            <a:spLocks noChangeArrowheads="1"/>
          </p:cNvSpPr>
          <p:nvPr userDrawn="1"/>
        </p:nvSpPr>
        <p:spPr bwMode="auto">
          <a:xfrm>
            <a:off x="7010400" y="533400"/>
            <a:ext cx="1447800" cy="457200"/>
          </a:xfrm>
          <a:prstGeom prst="rect">
            <a:avLst/>
          </a:prstGeom>
          <a:noFill/>
          <a:ln w="12700" cap="sq">
            <a:noFill/>
            <a:miter lim="800000"/>
            <a:headEnd type="none" w="sm" len="sm"/>
            <a:tailEnd type="none" w="sm" len="sm"/>
          </a:ln>
          <a:effectLst/>
        </p:spPr>
        <p:txBody>
          <a:bodyPr>
            <a:spAutoFit/>
          </a:bodyPr>
          <a:lstStyle/>
          <a:p>
            <a:pPr defTabSz="914400" eaLnBrk="0" fontAlgn="base" hangingPunct="0">
              <a:spcBef>
                <a:spcPct val="50000"/>
              </a:spcBef>
              <a:spcAft>
                <a:spcPct val="0"/>
              </a:spcAft>
              <a:defRPr/>
            </a:pPr>
            <a:endParaRPr lang="en-US" altLang="en-US" sz="2400">
              <a:solidFill>
                <a:srgbClr val="FFFFFF"/>
              </a:solidFill>
              <a:latin typeface="Times New Roman" pitchFamily="18" charset="0"/>
            </a:endParaRPr>
          </a:p>
        </p:txBody>
      </p:sp>
      <p:pic>
        <p:nvPicPr>
          <p:cNvPr id="14348" name="Picture 20" descr="UNHCrest"/>
          <p:cNvPicPr>
            <a:picLocks noChangeAspect="1" noChangeArrowheads="1"/>
          </p:cNvPicPr>
          <p:nvPr userDrawn="1"/>
        </p:nvPicPr>
        <p:blipFill>
          <a:blip r:embed="rId17" cstate="print"/>
          <a:srcRect/>
          <a:stretch>
            <a:fillRect/>
          </a:stretch>
        </p:blipFill>
        <p:spPr bwMode="auto">
          <a:xfrm>
            <a:off x="128588" y="152400"/>
            <a:ext cx="1036637" cy="1066800"/>
          </a:xfrm>
          <a:prstGeom prst="rect">
            <a:avLst/>
          </a:prstGeom>
          <a:noFill/>
          <a:ln w="9525">
            <a:noFill/>
            <a:miter lim="800000"/>
            <a:headEnd/>
            <a:tailEnd/>
          </a:ln>
        </p:spPr>
      </p:pic>
      <p:pic>
        <p:nvPicPr>
          <p:cNvPr id="14349" name="Picture 25" descr="ccom_200_1"/>
          <p:cNvPicPr>
            <a:picLocks noChangeAspect="1" noChangeArrowheads="1"/>
          </p:cNvPicPr>
          <p:nvPr userDrawn="1"/>
        </p:nvPicPr>
        <p:blipFill>
          <a:blip r:embed="rId18" cstate="print"/>
          <a:srcRect/>
          <a:stretch>
            <a:fillRect/>
          </a:stretch>
        </p:blipFill>
        <p:spPr bwMode="auto">
          <a:xfrm>
            <a:off x="8001000" y="152400"/>
            <a:ext cx="990600" cy="990600"/>
          </a:xfrm>
          <a:prstGeom prst="rect">
            <a:avLst/>
          </a:prstGeom>
          <a:noFill/>
          <a:ln w="9525">
            <a:noFill/>
            <a:miter lim="800000"/>
            <a:headEnd/>
            <a:tailEnd/>
          </a:ln>
        </p:spPr>
      </p:pic>
    </p:spTree>
    <p:extLst>
      <p:ext uri="{BB962C8B-B14F-4D97-AF65-F5344CB8AC3E}">
        <p14:creationId xmlns:p14="http://schemas.microsoft.com/office/powerpoint/2010/main" val="1970214530"/>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p:timing>
    <p:tnLst>
      <p:par>
        <p:cTn id="1" dur="indefinite" restart="never" nodeType="tmRoot"/>
      </p:par>
    </p:tnLst>
  </p:timing>
  <p:hf sldNum="0" hdr="0"/>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3.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86720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0" y="152400"/>
            <a:ext cx="3517900" cy="2800767"/>
          </a:xfrm>
          <a:prstGeom prst="rect">
            <a:avLst/>
          </a:prstGeom>
          <a:noFill/>
        </p:spPr>
        <p:txBody>
          <a:bodyPr wrap="square" rtlCol="0">
            <a:spAutoFit/>
          </a:bodyPr>
          <a:lstStyle/>
          <a:p>
            <a:pPr algn="ctr" defTabSz="914400" eaLnBrk="0" fontAlgn="base" hangingPunct="0">
              <a:spcBef>
                <a:spcPct val="0"/>
              </a:spcBef>
              <a:spcAft>
                <a:spcPct val="0"/>
              </a:spcAft>
            </a:pPr>
            <a:endParaRPr kumimoji="1" lang="en-US" sz="2800" b="1" dirty="0" smtClean="0">
              <a:solidFill>
                <a:srgbClr val="000000"/>
              </a:solidFill>
              <a:latin typeface="Calibri" pitchFamily="34" charset="0"/>
            </a:endParaRPr>
          </a:p>
          <a:p>
            <a:pPr algn="ctr" defTabSz="914400" eaLnBrk="0" fontAlgn="base" hangingPunct="0">
              <a:spcBef>
                <a:spcPct val="0"/>
              </a:spcBef>
              <a:spcAft>
                <a:spcPct val="0"/>
              </a:spcAft>
            </a:pPr>
            <a:r>
              <a:rPr kumimoji="1" lang="en-US" sz="2800" b="1" dirty="0" smtClean="0">
                <a:solidFill>
                  <a:srgbClr val="000000"/>
                </a:solidFill>
                <a:latin typeface="Calibri" pitchFamily="34" charset="0"/>
              </a:rPr>
              <a:t>Wellhead Integrity: </a:t>
            </a:r>
          </a:p>
          <a:p>
            <a:pPr algn="ctr" defTabSz="914400" eaLnBrk="0" fontAlgn="base" hangingPunct="0">
              <a:spcBef>
                <a:spcPct val="0"/>
              </a:spcBef>
              <a:spcAft>
                <a:spcPct val="0"/>
              </a:spcAft>
            </a:pPr>
            <a:r>
              <a:rPr kumimoji="1" lang="en-US" sz="2800" b="1" dirty="0" smtClean="0">
                <a:solidFill>
                  <a:srgbClr val="000000"/>
                </a:solidFill>
                <a:latin typeface="Calibri" pitchFamily="34" charset="0"/>
              </a:rPr>
              <a:t>Post-Cap</a:t>
            </a:r>
          </a:p>
          <a:p>
            <a:pPr algn="ctr" defTabSz="914400" eaLnBrk="0" fontAlgn="base" hangingPunct="0">
              <a:spcBef>
                <a:spcPct val="0"/>
              </a:spcBef>
              <a:spcAft>
                <a:spcPct val="0"/>
              </a:spcAft>
            </a:pPr>
            <a:r>
              <a:rPr kumimoji="1" lang="en-US" sz="2800" b="1" dirty="0" smtClean="0">
                <a:solidFill>
                  <a:srgbClr val="000000"/>
                </a:solidFill>
                <a:latin typeface="Calibri" pitchFamily="34" charset="0"/>
              </a:rPr>
              <a:t>Acoustic Monitoring</a:t>
            </a:r>
          </a:p>
          <a:p>
            <a:pPr algn="ctr" defTabSz="914400" eaLnBrk="0" fontAlgn="base" hangingPunct="0">
              <a:spcBef>
                <a:spcPct val="0"/>
              </a:spcBef>
              <a:spcAft>
                <a:spcPct val="0"/>
              </a:spcAft>
            </a:pPr>
            <a:endParaRPr kumimoji="1" lang="en-US" sz="3200" b="1" dirty="0" smtClean="0">
              <a:solidFill>
                <a:srgbClr val="FFFF00"/>
              </a:solidFill>
              <a:latin typeface="Comic Sans MS" pitchFamily="66" charset="0"/>
            </a:endParaRPr>
          </a:p>
          <a:p>
            <a:pPr defTabSz="914400" eaLnBrk="0" fontAlgn="base" hangingPunct="0">
              <a:spcBef>
                <a:spcPct val="0"/>
              </a:spcBef>
              <a:spcAft>
                <a:spcPct val="0"/>
              </a:spcAft>
            </a:pPr>
            <a:endParaRPr kumimoji="1" lang="en-US" sz="3200" b="1" dirty="0">
              <a:solidFill>
                <a:srgbClr val="FFFF00"/>
              </a:solidFill>
              <a:latin typeface="Comic Sans MS" pitchFamily="66" charset="0"/>
            </a:endParaRPr>
          </a:p>
        </p:txBody>
      </p:sp>
      <p:pic>
        <p:nvPicPr>
          <p:cNvPr id="35843" name="Picture 3"/>
          <p:cNvPicPr>
            <a:picLocks noChangeAspect="1" noChangeArrowheads="1"/>
          </p:cNvPicPr>
          <p:nvPr/>
        </p:nvPicPr>
        <p:blipFill>
          <a:blip r:embed="rId2" cstate="print"/>
          <a:srcRect/>
          <a:stretch>
            <a:fillRect/>
          </a:stretch>
        </p:blipFill>
        <p:spPr bwMode="auto">
          <a:xfrm>
            <a:off x="215900" y="2390775"/>
            <a:ext cx="3174162" cy="1787525"/>
          </a:xfrm>
          <a:prstGeom prst="rect">
            <a:avLst/>
          </a:prstGeom>
          <a:noFill/>
          <a:ln w="38100">
            <a:solidFill>
              <a:schemeClr val="tx1"/>
            </a:solidFill>
            <a:miter lim="800000"/>
            <a:headEnd/>
            <a:tailEnd/>
          </a:ln>
          <a:effectLst/>
        </p:spPr>
      </p:pic>
      <p:pic>
        <p:nvPicPr>
          <p:cNvPr id="35845" name="Picture 5"/>
          <p:cNvPicPr>
            <a:picLocks noChangeAspect="1" noChangeArrowheads="1"/>
          </p:cNvPicPr>
          <p:nvPr/>
        </p:nvPicPr>
        <p:blipFill>
          <a:blip r:embed="rId3" cstate="print"/>
          <a:srcRect/>
          <a:stretch>
            <a:fillRect/>
          </a:stretch>
        </p:blipFill>
        <p:spPr bwMode="auto">
          <a:xfrm>
            <a:off x="171596" y="4584817"/>
            <a:ext cx="3244703" cy="1998569"/>
          </a:xfrm>
          <a:prstGeom prst="rect">
            <a:avLst/>
          </a:prstGeom>
          <a:noFill/>
          <a:ln w="9525">
            <a:noFill/>
            <a:miter lim="800000"/>
            <a:headEnd/>
            <a:tailEnd/>
          </a:ln>
          <a:effectLst/>
        </p:spPr>
      </p:pic>
      <p:pic>
        <p:nvPicPr>
          <p:cNvPr id="2" name="Picture 5" descr="C:\Users\weber\Desktop\Pisces Cruise 2\products\PC1004__27July2010_Wellhead.png"/>
          <p:cNvPicPr>
            <a:picLocks noChangeAspect="1" noChangeArrowheads="1"/>
          </p:cNvPicPr>
          <p:nvPr/>
        </p:nvPicPr>
        <p:blipFill>
          <a:blip r:embed="rId4" cstate="print"/>
          <a:srcRect/>
          <a:stretch>
            <a:fillRect/>
          </a:stretch>
        </p:blipFill>
        <p:spPr bwMode="auto">
          <a:xfrm>
            <a:off x="3557855" y="0"/>
            <a:ext cx="5586145" cy="6858000"/>
          </a:xfrm>
          <a:prstGeom prst="rect">
            <a:avLst/>
          </a:prstGeom>
          <a:noFill/>
        </p:spPr>
      </p:pic>
      <p:pic>
        <p:nvPicPr>
          <p:cNvPr id="6" name="Picture 6" descr="ccom_200_1"/>
          <p:cNvPicPr>
            <a:picLocks noChangeAspect="1" noChangeArrowheads="1"/>
          </p:cNvPicPr>
          <p:nvPr/>
        </p:nvPicPr>
        <p:blipFill>
          <a:blip r:embed="rId5" cstate="print"/>
          <a:srcRect/>
          <a:stretch>
            <a:fillRect/>
          </a:stretch>
        </p:blipFill>
        <p:spPr bwMode="auto">
          <a:xfrm>
            <a:off x="8048525" y="155799"/>
            <a:ext cx="847825" cy="847825"/>
          </a:xfrm>
          <a:prstGeom prst="rect">
            <a:avLst/>
          </a:prstGeom>
          <a:noFill/>
          <a:ln w="9525">
            <a:noFill/>
            <a:miter lim="800000"/>
            <a:headEnd/>
            <a:tailEnd/>
          </a:ln>
        </p:spPr>
      </p:pic>
    </p:spTree>
    <p:extLst>
      <p:ext uri="{BB962C8B-B14F-4D97-AF65-F5344CB8AC3E}">
        <p14:creationId xmlns:p14="http://schemas.microsoft.com/office/powerpoint/2010/main" val="114136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6" name="More Gas Bubbles Leaking From BP Oil We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990600"/>
            <a:ext cx="6426200" cy="4819650"/>
          </a:xfrm>
          <a:prstGeom prst="rect">
            <a:avLst/>
          </a:prstGeom>
        </p:spPr>
      </p:pic>
    </p:spTree>
    <p:extLst>
      <p:ext uri="{BB962C8B-B14F-4D97-AF65-F5344CB8AC3E}">
        <p14:creationId xmlns:p14="http://schemas.microsoft.com/office/powerpoint/2010/main" val="3030849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kumimoji="1" lang="en-US" sz="2800" b="1">
              <a:solidFill>
                <a:srgbClr val="FFFFFF"/>
              </a:solidFill>
            </a:endParaRPr>
          </a:p>
        </p:txBody>
      </p:sp>
      <p:pic>
        <p:nvPicPr>
          <p:cNvPr id="2051" name="Picture 2"/>
          <p:cNvPicPr>
            <a:picLocks noChangeAspect="1" noChangeArrowheads="1"/>
          </p:cNvPicPr>
          <p:nvPr/>
        </p:nvPicPr>
        <p:blipFill>
          <a:blip r:embed="rId2" cstate="print"/>
          <a:srcRect l="1904" t="6380" r="33334" b="33112"/>
          <a:stretch>
            <a:fillRect/>
          </a:stretch>
        </p:blipFill>
        <p:spPr bwMode="auto">
          <a:xfrm>
            <a:off x="0" y="1349375"/>
            <a:ext cx="9144000" cy="5102225"/>
          </a:xfrm>
          <a:prstGeom prst="rect">
            <a:avLst/>
          </a:prstGeom>
          <a:noFill/>
          <a:ln w="9525">
            <a:noFill/>
            <a:miter lim="800000"/>
            <a:headEnd/>
            <a:tailEnd/>
          </a:ln>
        </p:spPr>
      </p:pic>
      <p:sp>
        <p:nvSpPr>
          <p:cNvPr id="2052" name="TextBox 5"/>
          <p:cNvSpPr txBox="1">
            <a:spLocks noChangeArrowheads="1"/>
          </p:cNvSpPr>
          <p:nvPr/>
        </p:nvSpPr>
        <p:spPr bwMode="auto">
          <a:xfrm>
            <a:off x="304800" y="198438"/>
            <a:ext cx="8610600" cy="954107"/>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kumimoji="1" lang="en-US" sz="2800" b="1" dirty="0">
                <a:solidFill>
                  <a:srgbClr val="0066CC"/>
                </a:solidFill>
                <a:latin typeface="Calibri" pitchFamily="34" charset="0"/>
              </a:rPr>
              <a:t>PC1003</a:t>
            </a:r>
          </a:p>
          <a:p>
            <a:pPr defTabSz="914400" eaLnBrk="0" fontAlgn="base" hangingPunct="0">
              <a:spcBef>
                <a:spcPct val="0"/>
              </a:spcBef>
              <a:spcAft>
                <a:spcPct val="0"/>
              </a:spcAft>
            </a:pPr>
            <a:r>
              <a:rPr kumimoji="1" lang="en-US" sz="2800" b="1" dirty="0">
                <a:solidFill>
                  <a:srgbClr val="0066CC"/>
                </a:solidFill>
                <a:latin typeface="Calibri" pitchFamily="34" charset="0"/>
              </a:rPr>
              <a:t>18 July </a:t>
            </a:r>
            <a:r>
              <a:rPr kumimoji="1" lang="en-US" sz="2800" b="1" dirty="0" smtClean="0">
                <a:solidFill>
                  <a:srgbClr val="0066CC"/>
                </a:solidFill>
                <a:latin typeface="Calibri" pitchFamily="34" charset="0"/>
              </a:rPr>
              <a:t>2010 Wellhead </a:t>
            </a:r>
            <a:r>
              <a:rPr kumimoji="1" lang="en-US" sz="2800" b="1" dirty="0">
                <a:solidFill>
                  <a:srgbClr val="0066CC"/>
                </a:solidFill>
                <a:latin typeface="Calibri" pitchFamily="34" charset="0"/>
              </a:rPr>
              <a:t>survey </a:t>
            </a:r>
          </a:p>
        </p:txBody>
      </p:sp>
    </p:spTree>
    <p:extLst>
      <p:ext uri="{BB962C8B-B14F-4D97-AF65-F5344CB8AC3E}">
        <p14:creationId xmlns:p14="http://schemas.microsoft.com/office/powerpoint/2010/main" val="4036612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kumimoji="1" lang="en-US" sz="2800" b="1">
              <a:solidFill>
                <a:srgbClr val="FFFFFF"/>
              </a:solidFill>
            </a:endParaRPr>
          </a:p>
        </p:txBody>
      </p:sp>
      <p:pic>
        <p:nvPicPr>
          <p:cNvPr id="3075" name="Picture 2"/>
          <p:cNvPicPr>
            <a:picLocks noChangeAspect="1" noChangeArrowheads="1"/>
          </p:cNvPicPr>
          <p:nvPr/>
        </p:nvPicPr>
        <p:blipFill>
          <a:blip r:embed="rId2" cstate="print"/>
          <a:srcRect l="1904" t="6380" r="33333" b="33112"/>
          <a:stretch>
            <a:fillRect/>
          </a:stretch>
        </p:blipFill>
        <p:spPr bwMode="auto">
          <a:xfrm>
            <a:off x="0" y="1349375"/>
            <a:ext cx="9144000" cy="5102225"/>
          </a:xfrm>
          <a:prstGeom prst="rect">
            <a:avLst/>
          </a:prstGeom>
          <a:noFill/>
          <a:ln w="9525">
            <a:noFill/>
            <a:miter lim="800000"/>
            <a:headEnd/>
            <a:tailEnd/>
          </a:ln>
        </p:spPr>
      </p:pic>
      <p:sp>
        <p:nvSpPr>
          <p:cNvPr id="3076" name="TextBox 5"/>
          <p:cNvSpPr txBox="1">
            <a:spLocks noChangeArrowheads="1"/>
          </p:cNvSpPr>
          <p:nvPr/>
        </p:nvSpPr>
        <p:spPr bwMode="auto">
          <a:xfrm>
            <a:off x="304800" y="198438"/>
            <a:ext cx="8305800" cy="1384995"/>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kumimoji="1" lang="en-US" sz="2800" b="1" dirty="0" smtClean="0">
                <a:solidFill>
                  <a:srgbClr val="0066CC"/>
                </a:solidFill>
                <a:latin typeface="Calibri" pitchFamily="34" charset="0"/>
              </a:rPr>
              <a:t>PC1003</a:t>
            </a:r>
          </a:p>
          <a:p>
            <a:pPr defTabSz="914400" eaLnBrk="0" fontAlgn="base" hangingPunct="0">
              <a:spcBef>
                <a:spcPct val="0"/>
              </a:spcBef>
              <a:spcAft>
                <a:spcPct val="0"/>
              </a:spcAft>
            </a:pPr>
            <a:r>
              <a:rPr kumimoji="1" lang="en-US" sz="2800" b="1" dirty="0" smtClean="0">
                <a:solidFill>
                  <a:srgbClr val="0066CC"/>
                </a:solidFill>
                <a:latin typeface="Calibri" pitchFamily="34" charset="0"/>
              </a:rPr>
              <a:t>18 July 2010 Wellhead survey </a:t>
            </a:r>
          </a:p>
          <a:p>
            <a:pPr defTabSz="914400" eaLnBrk="0" fontAlgn="base" hangingPunct="0">
              <a:spcBef>
                <a:spcPct val="0"/>
              </a:spcBef>
              <a:spcAft>
                <a:spcPct val="0"/>
              </a:spcAft>
            </a:pPr>
            <a:endParaRPr kumimoji="1" lang="en-US" sz="2800" b="1" dirty="0">
              <a:solidFill>
                <a:srgbClr val="FFFF00"/>
              </a:solidFill>
              <a:latin typeface="Calibri" pitchFamily="34" charset="0"/>
            </a:endParaRPr>
          </a:p>
        </p:txBody>
      </p:sp>
    </p:spTree>
    <p:extLst>
      <p:ext uri="{BB962C8B-B14F-4D97-AF65-F5344CB8AC3E}">
        <p14:creationId xmlns:p14="http://schemas.microsoft.com/office/powerpoint/2010/main" val="1650528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kumimoji="1" lang="en-US" sz="2800" b="1">
              <a:solidFill>
                <a:srgbClr val="FFFFFF"/>
              </a:solidFill>
            </a:endParaRPr>
          </a:p>
        </p:txBody>
      </p:sp>
      <p:pic>
        <p:nvPicPr>
          <p:cNvPr id="4099" name="Picture 3"/>
          <p:cNvPicPr>
            <a:picLocks noChangeAspect="1" noChangeArrowheads="1"/>
          </p:cNvPicPr>
          <p:nvPr/>
        </p:nvPicPr>
        <p:blipFill>
          <a:blip r:embed="rId2" cstate="print"/>
          <a:srcRect l="1904" t="6380" r="33333" b="33138"/>
          <a:stretch>
            <a:fillRect/>
          </a:stretch>
        </p:blipFill>
        <p:spPr bwMode="auto">
          <a:xfrm>
            <a:off x="0" y="1344613"/>
            <a:ext cx="9144000" cy="5100637"/>
          </a:xfrm>
          <a:prstGeom prst="rect">
            <a:avLst/>
          </a:prstGeom>
          <a:noFill/>
          <a:ln w="9525">
            <a:noFill/>
            <a:miter lim="800000"/>
            <a:headEnd/>
            <a:tailEnd/>
          </a:ln>
        </p:spPr>
      </p:pic>
      <p:sp>
        <p:nvSpPr>
          <p:cNvPr id="4100" name="TextBox 5"/>
          <p:cNvSpPr txBox="1">
            <a:spLocks noChangeArrowheads="1"/>
          </p:cNvSpPr>
          <p:nvPr/>
        </p:nvSpPr>
        <p:spPr bwMode="auto">
          <a:xfrm>
            <a:off x="304800" y="198438"/>
            <a:ext cx="7924800" cy="1384995"/>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kumimoji="1" lang="en-US" sz="2800" b="1" dirty="0" smtClean="0">
                <a:solidFill>
                  <a:srgbClr val="0066CC"/>
                </a:solidFill>
                <a:latin typeface="Calibri" pitchFamily="34" charset="0"/>
              </a:rPr>
              <a:t>PC1003</a:t>
            </a:r>
          </a:p>
          <a:p>
            <a:pPr defTabSz="914400" eaLnBrk="0" fontAlgn="base" hangingPunct="0">
              <a:spcBef>
                <a:spcPct val="0"/>
              </a:spcBef>
              <a:spcAft>
                <a:spcPct val="0"/>
              </a:spcAft>
            </a:pPr>
            <a:r>
              <a:rPr kumimoji="1" lang="en-US" sz="2800" b="1" dirty="0" smtClean="0">
                <a:solidFill>
                  <a:srgbClr val="0066CC"/>
                </a:solidFill>
                <a:latin typeface="Calibri" pitchFamily="34" charset="0"/>
              </a:rPr>
              <a:t>18 July 2010 Wellhead survey </a:t>
            </a:r>
          </a:p>
          <a:p>
            <a:pPr defTabSz="914400" eaLnBrk="0" fontAlgn="base" hangingPunct="0">
              <a:spcBef>
                <a:spcPct val="0"/>
              </a:spcBef>
              <a:spcAft>
                <a:spcPct val="0"/>
              </a:spcAft>
            </a:pPr>
            <a:endParaRPr kumimoji="1" lang="en-US" sz="2800" b="1" dirty="0">
              <a:solidFill>
                <a:srgbClr val="FFFF00"/>
              </a:solidFill>
              <a:latin typeface="Calibri" pitchFamily="34" charset="0"/>
            </a:endParaRPr>
          </a:p>
        </p:txBody>
      </p:sp>
    </p:spTree>
    <p:extLst>
      <p:ext uri="{BB962C8B-B14F-4D97-AF65-F5344CB8AC3E}">
        <p14:creationId xmlns:p14="http://schemas.microsoft.com/office/powerpoint/2010/main" val="1613857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1026" name="Picture 2"/>
          <p:cNvPicPr>
            <a:picLocks noChangeAspect="1" noChangeArrowheads="1"/>
          </p:cNvPicPr>
          <p:nvPr/>
        </p:nvPicPr>
        <p:blipFill>
          <a:blip r:embed="rId2" cstate="print"/>
          <a:srcRect/>
          <a:stretch>
            <a:fillRect/>
          </a:stretch>
        </p:blipFill>
        <p:spPr bwMode="auto">
          <a:xfrm>
            <a:off x="4787" y="9574"/>
            <a:ext cx="9229725" cy="6858000"/>
          </a:xfrm>
          <a:prstGeom prst="rect">
            <a:avLst/>
          </a:prstGeom>
          <a:noFill/>
          <a:ln w="9525">
            <a:noFill/>
            <a:miter lim="800000"/>
            <a:headEnd/>
            <a:tailEnd/>
          </a:ln>
          <a:effectLst/>
        </p:spPr>
      </p:pic>
      <p:sp>
        <p:nvSpPr>
          <p:cNvPr id="4" name="TextBox 3"/>
          <p:cNvSpPr txBox="1"/>
          <p:nvPr/>
        </p:nvSpPr>
        <p:spPr>
          <a:xfrm>
            <a:off x="5859819" y="402145"/>
            <a:ext cx="3427803" cy="400110"/>
          </a:xfrm>
          <a:prstGeom prst="rect">
            <a:avLst/>
          </a:prstGeom>
          <a:noFill/>
        </p:spPr>
        <p:txBody>
          <a:bodyPr wrap="square" rtlCol="0">
            <a:spAutoFit/>
          </a:bodyPr>
          <a:lstStyle/>
          <a:p>
            <a:r>
              <a:rPr lang="en-US" sz="2000" b="1" dirty="0" smtClean="0">
                <a:solidFill>
                  <a:srgbClr val="FFFF00"/>
                </a:solidFill>
                <a:latin typeface="Comic Sans MS" panose="030F0702030302020204" pitchFamily="66" charset="0"/>
              </a:rPr>
              <a:t>16 July </a:t>
            </a:r>
            <a:r>
              <a:rPr lang="en-US" sz="2000" b="1" dirty="0" smtClean="0">
                <a:solidFill>
                  <a:srgbClr val="FFFF00"/>
                </a:solidFill>
                <a:latin typeface="Comic Sans MS" panose="030F0702030302020204" pitchFamily="66" charset="0"/>
                <a:sym typeface="Wingdings" panose="05000000000000000000" pitchFamily="2" charset="2"/>
              </a:rPr>
              <a:t></a:t>
            </a:r>
            <a:r>
              <a:rPr lang="en-US" sz="2000" b="1" dirty="0" smtClean="0">
                <a:solidFill>
                  <a:srgbClr val="FFFF00"/>
                </a:solidFill>
                <a:latin typeface="Comic Sans MS" panose="030F0702030302020204" pitchFamily="66" charset="0"/>
              </a:rPr>
              <a:t> mid October</a:t>
            </a:r>
            <a:endParaRPr lang="en-US" sz="2000" b="1" dirty="0">
              <a:solidFill>
                <a:srgbClr val="FFFF00"/>
              </a:solidFill>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58366" y="5285726"/>
            <a:ext cx="4403454" cy="1076774"/>
          </a:xfrm>
          <a:prstGeom prst="rect">
            <a:avLst/>
          </a:prstGeom>
        </p:spPr>
      </p:pic>
    </p:spTree>
    <p:extLst>
      <p:ext uri="{BB962C8B-B14F-4D97-AF65-F5344CB8AC3E}">
        <p14:creationId xmlns:p14="http://schemas.microsoft.com/office/powerpoint/2010/main" val="211959553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graphicFrame>
        <p:nvGraphicFramePr>
          <p:cNvPr id="4" name="Table 3"/>
          <p:cNvGraphicFramePr>
            <a:graphicFrameLocks noGrp="1"/>
          </p:cNvGraphicFramePr>
          <p:nvPr>
            <p:extLst>
              <p:ext uri="{D42A27DB-BD31-4B8C-83A1-F6EECF244321}">
                <p14:modId xmlns:p14="http://schemas.microsoft.com/office/powerpoint/2010/main" val="1795638272"/>
              </p:ext>
            </p:extLst>
          </p:nvPr>
        </p:nvGraphicFramePr>
        <p:xfrm>
          <a:off x="267101" y="3020347"/>
          <a:ext cx="6080760" cy="602421"/>
        </p:xfrm>
        <a:graphic>
          <a:graphicData uri="http://schemas.openxmlformats.org/drawingml/2006/table">
            <a:tbl>
              <a:tblPr/>
              <a:tblGrid>
                <a:gridCol w="760095"/>
                <a:gridCol w="760095"/>
                <a:gridCol w="760095"/>
                <a:gridCol w="760095"/>
                <a:gridCol w="760095"/>
                <a:gridCol w="760095"/>
                <a:gridCol w="760095"/>
                <a:gridCol w="760095"/>
              </a:tblGrid>
              <a:tr h="216849">
                <a:tc gridSpan="5">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Seawater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1000"/>
                        </a:spcAft>
                      </a:pPr>
                      <a:r>
                        <a:rPr lang="en-US" sz="1100">
                          <a:solidFill>
                            <a:schemeClr val="bg2"/>
                          </a:solidFill>
                          <a:latin typeface="Calibri"/>
                          <a:ea typeface="Calibri"/>
                          <a:cs typeface="Times New Roman"/>
                        </a:rPr>
                        <a:t>Oil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1000"/>
                        </a:spcAft>
                      </a:pPr>
                      <a:r>
                        <a:rPr lang="en-US" sz="1100" i="1">
                          <a:solidFill>
                            <a:schemeClr val="bg2"/>
                          </a:solidFill>
                          <a:latin typeface="Calibri"/>
                          <a:ea typeface="Calibri"/>
                          <a:cs typeface="Times New Roman"/>
                        </a:rPr>
                        <a:t>T </a:t>
                      </a:r>
                      <a:r>
                        <a:rPr lang="en-US" sz="1100">
                          <a:solidFill>
                            <a:schemeClr val="bg2"/>
                          </a:solidFill>
                          <a:latin typeface="Calibri"/>
                          <a:ea typeface="Calibri"/>
                          <a:cs typeface="Times New Roman"/>
                        </a:rPr>
                        <a:t>(</a:t>
                      </a:r>
                      <a:r>
                        <a:rPr lang="en-US" sz="1100">
                          <a:solidFill>
                            <a:schemeClr val="bg2"/>
                          </a:solidFill>
                          <a:latin typeface="Calibri"/>
                          <a:ea typeface="Calibri"/>
                          <a:cs typeface="Calibri"/>
                        </a:rPr>
                        <a:t>⁰</a:t>
                      </a:r>
                      <a:r>
                        <a:rPr lang="en-US" sz="1100">
                          <a:solidFill>
                            <a:schemeClr val="bg2"/>
                          </a:solidFill>
                          <a:latin typeface="Calibri"/>
                          <a:ea typeface="Calibri"/>
                          <a:cs typeface="Times New Roman"/>
                        </a:rPr>
                        <a: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Times New Roman"/>
                        </a:rPr>
                        <a:t>S </a:t>
                      </a:r>
                      <a:r>
                        <a:rPr lang="en-US" sz="1100">
                          <a:solidFill>
                            <a:schemeClr val="bg2"/>
                          </a:solidFill>
                          <a:latin typeface="Calibri"/>
                          <a:ea typeface="Calibri"/>
                          <a:cs typeface="Times New Roman"/>
                        </a:rPr>
                        <a:t>(PSU)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dirty="0">
                          <a:solidFill>
                            <a:schemeClr val="bg2"/>
                          </a:solidFill>
                          <a:latin typeface="Calibri"/>
                          <a:ea typeface="Calibri"/>
                          <a:cs typeface="Calibri"/>
                        </a:rPr>
                        <a:t>ρ  (</a:t>
                      </a:r>
                      <a:r>
                        <a:rPr lang="en-US" sz="1100" dirty="0">
                          <a:solidFill>
                            <a:schemeClr val="bg2"/>
                          </a:solidFill>
                          <a:latin typeface="Calibri"/>
                          <a:ea typeface="Calibri"/>
                          <a:cs typeface="Times New Roman"/>
                        </a:rPr>
                        <a:t>kg/m</a:t>
                      </a:r>
                      <a:r>
                        <a:rPr lang="en-US" sz="1100" baseline="30000" dirty="0">
                          <a:solidFill>
                            <a:schemeClr val="bg2"/>
                          </a:solidFill>
                          <a:latin typeface="Calibri"/>
                          <a:ea typeface="Calibri"/>
                          <a:cs typeface="Times New Roman"/>
                        </a:rPr>
                        <a:t>3</a:t>
                      </a:r>
                      <a:r>
                        <a:rPr lang="en-US" sz="1100" dirty="0">
                          <a:solidFill>
                            <a:schemeClr val="bg2"/>
                          </a:solidFill>
                          <a:latin typeface="Calibri"/>
                          <a:ea typeface="Calibri"/>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Times New Roman"/>
                        </a:rPr>
                        <a:t>c </a:t>
                      </a:r>
                      <a:r>
                        <a:rPr lang="en-US" sz="1100">
                          <a:solidFill>
                            <a:schemeClr val="bg2"/>
                          </a:solidFill>
                          <a:latin typeface="Calibri"/>
                          <a:ea typeface="Calibri"/>
                          <a:cs typeface="Times New Roman"/>
                        </a:rPr>
                        <a:t>(m/s)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Calibri"/>
                        </a:rPr>
                        <a:t>µ</a:t>
                      </a:r>
                      <a:r>
                        <a:rPr lang="en-US" sz="1100" i="1">
                          <a:solidFill>
                            <a:schemeClr val="bg2"/>
                          </a:solidFill>
                          <a:latin typeface="Calibri"/>
                          <a:ea typeface="Calibri"/>
                          <a:cs typeface="Times New Roman"/>
                        </a:rPr>
                        <a:t> </a:t>
                      </a:r>
                      <a:r>
                        <a:rPr lang="en-US" sz="1100">
                          <a:solidFill>
                            <a:schemeClr val="bg2"/>
                          </a:solidFill>
                          <a:latin typeface="Calibri"/>
                          <a:ea typeface="Calibri"/>
                          <a:cs typeface="Times New Roman"/>
                        </a:rPr>
                        <a:t>(Pa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Times New Roman"/>
                        </a:rPr>
                        <a:t>T </a:t>
                      </a:r>
                      <a:r>
                        <a:rPr lang="en-US" sz="1100">
                          <a:solidFill>
                            <a:schemeClr val="bg2"/>
                          </a:solidFill>
                          <a:latin typeface="Calibri"/>
                          <a:ea typeface="Calibri"/>
                          <a:cs typeface="Times New Roman"/>
                        </a:rPr>
                        <a:t>(</a:t>
                      </a:r>
                      <a:r>
                        <a:rPr lang="en-US" sz="1100">
                          <a:solidFill>
                            <a:schemeClr val="bg2"/>
                          </a:solidFill>
                          <a:latin typeface="Calibri"/>
                          <a:ea typeface="Calibri"/>
                          <a:cs typeface="Calibri"/>
                        </a:rPr>
                        <a:t>⁰</a:t>
                      </a:r>
                      <a:r>
                        <a:rPr lang="en-US" sz="1100">
                          <a:solidFill>
                            <a:schemeClr val="bg2"/>
                          </a:solidFill>
                          <a:latin typeface="Calibri"/>
                          <a:ea typeface="Calibri"/>
                          <a:cs typeface="Times New Roman"/>
                        </a:rPr>
                        <a: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Calibri"/>
                        </a:rPr>
                        <a:t>ρ  </a:t>
                      </a:r>
                      <a:r>
                        <a:rPr lang="en-US" sz="1100">
                          <a:solidFill>
                            <a:schemeClr val="bg2"/>
                          </a:solidFill>
                          <a:latin typeface="Calibri"/>
                          <a:ea typeface="Calibri"/>
                          <a:cs typeface="Calibri"/>
                        </a:rPr>
                        <a:t>(</a:t>
                      </a:r>
                      <a:r>
                        <a:rPr lang="en-US" sz="1100">
                          <a:solidFill>
                            <a:schemeClr val="bg2"/>
                          </a:solidFill>
                          <a:latin typeface="Calibri"/>
                          <a:ea typeface="Calibri"/>
                          <a:cs typeface="Times New Roman"/>
                        </a:rPr>
                        <a:t>kg/m</a:t>
                      </a:r>
                      <a:r>
                        <a:rPr lang="en-US" sz="1100" baseline="30000">
                          <a:solidFill>
                            <a:schemeClr val="bg2"/>
                          </a:solidFill>
                          <a:latin typeface="Calibri"/>
                          <a:ea typeface="Calibri"/>
                          <a:cs typeface="Times New Roman"/>
                        </a:rPr>
                        <a:t>3</a:t>
                      </a:r>
                      <a:r>
                        <a:rPr lang="en-US" sz="1100">
                          <a:solidFill>
                            <a:schemeClr val="bg2"/>
                          </a:solidFill>
                          <a:latin typeface="Calibri"/>
                          <a:ea typeface="Calibri"/>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i="1">
                          <a:solidFill>
                            <a:schemeClr val="bg2"/>
                          </a:solidFill>
                          <a:latin typeface="Calibri"/>
                          <a:ea typeface="Calibri"/>
                          <a:cs typeface="Times New Roman"/>
                        </a:rPr>
                        <a:t>c </a:t>
                      </a:r>
                      <a:r>
                        <a:rPr lang="en-US" sz="1100">
                          <a:solidFill>
                            <a:schemeClr val="bg2"/>
                          </a:solidFill>
                          <a:latin typeface="Calibri"/>
                          <a:ea typeface="Calibri"/>
                          <a:cs typeface="Times New Roman"/>
                        </a:rPr>
                        <a:t>(m/s)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1000"/>
                        </a:spcAft>
                      </a:pPr>
                      <a:r>
                        <a:rPr lang="en-US" sz="1100">
                          <a:solidFill>
                            <a:schemeClr val="bg2"/>
                          </a:solidFill>
                          <a:latin typeface="Calibri"/>
                          <a:ea typeface="Calibri"/>
                          <a:cs typeface="Times New Roman"/>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a:solidFill>
                            <a:schemeClr val="bg2"/>
                          </a:solidFill>
                          <a:latin typeface="Calibri"/>
                          <a:ea typeface="Calibri"/>
                          <a:cs typeface="Times New Roman"/>
                        </a:rPr>
                        <a:t>35.9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1027.6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1511.4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0.0012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839 kg/m</a:t>
                      </a:r>
                      <a:r>
                        <a:rPr lang="en-US" sz="1100" baseline="30000" dirty="0">
                          <a:solidFill>
                            <a:schemeClr val="bg2"/>
                          </a:solidFill>
                          <a:latin typeface="Calibri"/>
                          <a:ea typeface="Calibri"/>
                          <a:cs typeface="Times New Roman"/>
                        </a:rPr>
                        <a:t>3</a:t>
                      </a:r>
                      <a:endParaRPr lang="en-US" sz="1100" dirty="0">
                        <a:solidFill>
                          <a:schemeClr val="bg2"/>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100" dirty="0">
                          <a:solidFill>
                            <a:schemeClr val="bg2"/>
                          </a:solidFill>
                          <a:latin typeface="Calibri"/>
                          <a:ea typeface="Calibri"/>
                          <a:cs typeface="Times New Roman"/>
                        </a:rPr>
                        <a:t>1440.6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9" name="Picture 3" descr="F:\Iceland\papers\pnas\acoustics and oil plume\WeberPNAS_5.tif"/>
          <p:cNvPicPr>
            <a:picLocks noChangeAspect="1" noChangeArrowheads="1"/>
          </p:cNvPicPr>
          <p:nvPr/>
        </p:nvPicPr>
        <p:blipFill>
          <a:blip r:embed="rId2" cstate="print"/>
          <a:srcRect t="6773" r="-133" b="4781"/>
          <a:stretch>
            <a:fillRect/>
          </a:stretch>
        </p:blipFill>
        <p:spPr bwMode="auto">
          <a:xfrm>
            <a:off x="-141667" y="3763665"/>
            <a:ext cx="5495925" cy="1952153"/>
          </a:xfrm>
          <a:prstGeom prst="rect">
            <a:avLst/>
          </a:prstGeom>
          <a:noFill/>
          <a:ln w="9525">
            <a:noFill/>
            <a:miter lim="800000"/>
            <a:headEnd/>
            <a:tailEnd/>
          </a:ln>
        </p:spPr>
      </p:pic>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smtClean="0">
              <a:solidFill>
                <a:srgbClr val="FFFFFF"/>
              </a:solidFill>
            </a:endParaRPr>
          </a:p>
        </p:txBody>
      </p:sp>
      <p:pic>
        <p:nvPicPr>
          <p:cNvPr id="10" name="Picture 5"/>
          <p:cNvPicPr>
            <a:picLocks noChangeAspect="1" noChangeArrowheads="1"/>
          </p:cNvPicPr>
          <p:nvPr/>
        </p:nvPicPr>
        <p:blipFill>
          <a:blip r:embed="rId3" cstate="print"/>
          <a:srcRect/>
          <a:stretch>
            <a:fillRect/>
          </a:stretch>
        </p:blipFill>
        <p:spPr bwMode="auto">
          <a:xfrm>
            <a:off x="1256899" y="956272"/>
            <a:ext cx="6858000" cy="1673885"/>
          </a:xfrm>
          <a:prstGeom prst="rect">
            <a:avLst/>
          </a:prstGeom>
          <a:noFill/>
          <a:ln w="9525">
            <a:noFill/>
            <a:miter lim="800000"/>
            <a:headEnd/>
            <a:tailEnd/>
          </a:ln>
          <a:effectLst/>
        </p:spPr>
      </p:pic>
      <p:sp>
        <p:nvSpPr>
          <p:cNvPr id="6" name="TextBox 5"/>
          <p:cNvSpPr txBox="1"/>
          <p:nvPr/>
        </p:nvSpPr>
        <p:spPr>
          <a:xfrm>
            <a:off x="1549667" y="305426"/>
            <a:ext cx="6790624" cy="461665"/>
          </a:xfrm>
          <a:prstGeom prst="rect">
            <a:avLst/>
          </a:prstGeom>
          <a:noFill/>
        </p:spPr>
        <p:txBody>
          <a:bodyPr wrap="square" rtlCol="0">
            <a:spAutoFit/>
          </a:bodyPr>
          <a:lstStyle/>
          <a:p>
            <a:r>
              <a:rPr lang="en-US" sz="2400" b="1" dirty="0" smtClean="0">
                <a:solidFill>
                  <a:srgbClr val="3333CC"/>
                </a:solidFill>
                <a:latin typeface="Comic Sans MS" panose="030F0702030302020204" pitchFamily="66" charset="0"/>
              </a:rPr>
              <a:t>USING ACOUSTICS TO MEASURE FLUX</a:t>
            </a:r>
            <a:endParaRPr lang="en-US" sz="2400" b="1" dirty="0">
              <a:solidFill>
                <a:srgbClr val="3333CC"/>
              </a:solidFill>
              <a:latin typeface="Comic Sans MS" panose="030F0702030302020204" pitchFamily="66" charset="0"/>
            </a:endParaRPr>
          </a:p>
        </p:txBody>
      </p:sp>
      <p:pic>
        <p:nvPicPr>
          <p:cNvPr id="11" name="Picture 6" descr="ccom_200_1"/>
          <p:cNvPicPr>
            <a:picLocks noChangeAspect="1" noChangeArrowheads="1"/>
          </p:cNvPicPr>
          <p:nvPr/>
        </p:nvPicPr>
        <p:blipFill>
          <a:blip r:embed="rId4" cstate="print"/>
          <a:srcRect/>
          <a:stretch>
            <a:fillRect/>
          </a:stretch>
        </p:blipFill>
        <p:spPr bwMode="auto">
          <a:xfrm>
            <a:off x="206070" y="113197"/>
            <a:ext cx="906450" cy="906450"/>
          </a:xfrm>
          <a:prstGeom prst="rect">
            <a:avLst/>
          </a:prstGeom>
          <a:noFill/>
          <a:ln w="9525">
            <a:noFill/>
            <a:miter lim="800000"/>
            <a:headEnd/>
            <a:tailEnd/>
          </a:ln>
        </p:spPr>
      </p:pic>
      <p:pic>
        <p:nvPicPr>
          <p:cNvPr id="7" name="Picture 6"/>
          <p:cNvPicPr>
            <a:picLocks noChangeAspect="1"/>
          </p:cNvPicPr>
          <p:nvPr/>
        </p:nvPicPr>
        <p:blipFill rotWithShape="1">
          <a:blip r:embed="rId5"/>
          <a:srcRect l="1521"/>
          <a:stretch/>
        </p:blipFill>
        <p:spPr>
          <a:xfrm>
            <a:off x="3408654" y="4677505"/>
            <a:ext cx="5194719" cy="1590046"/>
          </a:xfrm>
          <a:prstGeom prst="rect">
            <a:avLst/>
          </a:prstGeom>
        </p:spPr>
      </p:pic>
    </p:spTree>
    <p:extLst>
      <p:ext uri="{BB962C8B-B14F-4D97-AF65-F5344CB8AC3E}">
        <p14:creationId xmlns:p14="http://schemas.microsoft.com/office/powerpoint/2010/main" val="177455366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38911"/>
            <a:ext cx="9144000" cy="6848273"/>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endParaRPr>
          </a:p>
        </p:txBody>
      </p:sp>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5124" name="Picture 4" descr="http://oceanexplorer.noaa.gov/okeanos/explorations/ex1202/logs/hires/apr17_update_hires.jpg"/>
          <p:cNvPicPr>
            <a:picLocks noChangeAspect="1" noChangeArrowheads="1"/>
          </p:cNvPicPr>
          <p:nvPr/>
        </p:nvPicPr>
        <p:blipFill rotWithShape="1">
          <a:blip r:embed="rId2" cstate="print"/>
          <a:srcRect l="27194" r="23303" b="1266"/>
          <a:stretch/>
        </p:blipFill>
        <p:spPr bwMode="auto">
          <a:xfrm>
            <a:off x="4346642" y="299125"/>
            <a:ext cx="4863830" cy="6172200"/>
          </a:xfrm>
          <a:prstGeom prst="rect">
            <a:avLst/>
          </a:prstGeom>
          <a:noFill/>
        </p:spPr>
      </p:pic>
      <p:pic>
        <p:nvPicPr>
          <p:cNvPr id="5122" name="Picture 2" descr="Bubbles of methane gas rise through a mussel bed at the Pascaguola Dome."/>
          <p:cNvPicPr>
            <a:picLocks noChangeAspect="1" noChangeArrowheads="1"/>
          </p:cNvPicPr>
          <p:nvPr/>
        </p:nvPicPr>
        <p:blipFill rotWithShape="1">
          <a:blip r:embed="rId3" cstate="print"/>
          <a:srcRect l="24504" r="10719"/>
          <a:stretch/>
        </p:blipFill>
        <p:spPr bwMode="auto">
          <a:xfrm>
            <a:off x="142825" y="169168"/>
            <a:ext cx="4125844" cy="3577451"/>
          </a:xfrm>
          <a:prstGeom prst="rect">
            <a:avLst/>
          </a:prstGeom>
          <a:noFill/>
        </p:spPr>
      </p:pic>
      <p:pic>
        <p:nvPicPr>
          <p:cNvPr id="11" name="Picture 2" descr="http://oceanexplorer.noaa.gov/okeanos/explorations/ex1202/logs/hires/apr18-2-hires.jpg"/>
          <p:cNvPicPr>
            <a:picLocks noChangeAspect="1" noChangeArrowheads="1"/>
          </p:cNvPicPr>
          <p:nvPr/>
        </p:nvPicPr>
        <p:blipFill>
          <a:blip r:embed="rId4" cstate="print"/>
          <a:srcRect/>
          <a:stretch>
            <a:fillRect/>
          </a:stretch>
        </p:blipFill>
        <p:spPr bwMode="auto">
          <a:xfrm>
            <a:off x="70930" y="3805338"/>
            <a:ext cx="4275712" cy="3004023"/>
          </a:xfrm>
          <a:prstGeom prst="rect">
            <a:avLst/>
          </a:prstGeom>
          <a:noFill/>
        </p:spPr>
      </p:pic>
      <p:pic>
        <p:nvPicPr>
          <p:cNvPr id="15" name="Picture 2" descr="C:\Users\weber\Desktop\4scotland\highlight images\EX1202L2_IMG_20120406T170654Z_CPHD_WIDE_TIGHT_D16_00.jpg"/>
          <p:cNvPicPr>
            <a:picLocks noChangeAspect="1" noChangeArrowheads="1"/>
          </p:cNvPicPr>
          <p:nvPr/>
        </p:nvPicPr>
        <p:blipFill>
          <a:blip r:embed="rId5" cstate="print"/>
          <a:srcRect r="25000"/>
          <a:stretch>
            <a:fillRect/>
          </a:stretch>
        </p:blipFill>
        <p:spPr bwMode="auto">
          <a:xfrm>
            <a:off x="0" y="0"/>
            <a:ext cx="9144000" cy="6858000"/>
          </a:xfrm>
          <a:prstGeom prst="rect">
            <a:avLst/>
          </a:prstGeom>
          <a:noFill/>
        </p:spPr>
      </p:pic>
      <p:sp>
        <p:nvSpPr>
          <p:cNvPr id="4" name="TextBox 3"/>
          <p:cNvSpPr txBox="1"/>
          <p:nvPr/>
        </p:nvSpPr>
        <p:spPr>
          <a:xfrm>
            <a:off x="142825" y="260215"/>
            <a:ext cx="6366753" cy="584775"/>
          </a:xfrm>
          <a:prstGeom prst="rect">
            <a:avLst/>
          </a:prstGeom>
          <a:noFill/>
        </p:spPr>
        <p:txBody>
          <a:bodyPr wrap="square" rtlCol="0">
            <a:spAutoFit/>
          </a:bodyPr>
          <a:lstStyle/>
          <a:p>
            <a:r>
              <a:rPr lang="en-US" sz="3200" b="1" dirty="0" smtClean="0">
                <a:solidFill>
                  <a:srgbClr val="FFFF00"/>
                </a:solidFill>
                <a:latin typeface="Comic Sans MS" panose="030F0702030302020204" pitchFamily="66" charset="0"/>
              </a:rPr>
              <a:t>Ground-</a:t>
            </a:r>
            <a:r>
              <a:rPr lang="en-US" sz="3200" b="1" dirty="0" err="1" smtClean="0">
                <a:solidFill>
                  <a:srgbClr val="FFFF00"/>
                </a:solidFill>
                <a:latin typeface="Comic Sans MS" panose="030F0702030302020204" pitchFamily="66" charset="0"/>
              </a:rPr>
              <a:t>truthing</a:t>
            </a:r>
            <a:r>
              <a:rPr lang="en-US" sz="3200" b="1" dirty="0" smtClean="0">
                <a:solidFill>
                  <a:srgbClr val="FFFF00"/>
                </a:solidFill>
                <a:latin typeface="Comic Sans MS" panose="030F0702030302020204" pitchFamily="66" charset="0"/>
              </a:rPr>
              <a:t> gas flux</a:t>
            </a:r>
            <a:endParaRPr lang="en-US" sz="32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45268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4" name="Picture 3" descr="EM302Seeps2.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4572000" y="0"/>
            <a:ext cx="4572000" cy="954107"/>
          </a:xfrm>
          <a:prstGeom prst="rect">
            <a:avLst/>
          </a:prstGeom>
        </p:spPr>
        <p:txBody>
          <a:bodyPr>
            <a:spAutoFit/>
          </a:bodyPr>
          <a:lstStyle/>
          <a:p>
            <a:pPr algn="ctr" defTabSz="914400" eaLnBrk="0" fontAlgn="base" hangingPunct="0">
              <a:spcBef>
                <a:spcPct val="0"/>
              </a:spcBef>
              <a:spcAft>
                <a:spcPct val="0"/>
              </a:spcAft>
            </a:pPr>
            <a:r>
              <a:rPr kumimoji="1" lang="en-US" sz="2800" b="1" dirty="0" smtClean="0">
                <a:solidFill>
                  <a:srgbClr val="FF0000"/>
                </a:solidFill>
                <a:effectLst>
                  <a:outerShdw blurRad="38100" dist="38100" dir="2700000" algn="tl">
                    <a:srgbClr val="000000">
                      <a:alpha val="43137"/>
                    </a:srgbClr>
                  </a:outerShdw>
                </a:effectLst>
                <a:latin typeface="Comic Sans MS" pitchFamily="66" charset="0"/>
              </a:rPr>
              <a:t>OKEANOS EXPLORER EM302 SEPT 2011</a:t>
            </a:r>
            <a:endParaRPr kumimoji="1" lang="en-US" sz="28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5"/>
          <p:cNvPicPr>
            <a:picLocks noChangeAspect="1"/>
          </p:cNvPicPr>
          <p:nvPr/>
        </p:nvPicPr>
        <p:blipFill>
          <a:blip r:embed="rId3"/>
          <a:stretch>
            <a:fillRect/>
          </a:stretch>
        </p:blipFill>
        <p:spPr>
          <a:xfrm>
            <a:off x="4888215" y="5603132"/>
            <a:ext cx="4255785" cy="1254868"/>
          </a:xfrm>
          <a:prstGeom prst="rect">
            <a:avLst/>
          </a:prstGeom>
        </p:spPr>
      </p:pic>
    </p:spTree>
    <p:extLst>
      <p:ext uri="{BB962C8B-B14F-4D97-AF65-F5344CB8AC3E}">
        <p14:creationId xmlns:p14="http://schemas.microsoft.com/office/powerpoint/2010/main" val="17160128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9228"/>
            <a:ext cx="9144000" cy="5001598"/>
          </a:xfrm>
          <a:prstGeom prst="rect">
            <a:avLst/>
          </a:prstGeom>
        </p:spPr>
      </p:pic>
    </p:spTree>
    <p:extLst>
      <p:ext uri="{BB962C8B-B14F-4D97-AF65-F5344CB8AC3E}">
        <p14:creationId xmlns:p14="http://schemas.microsoft.com/office/powerpoint/2010/main" val="321290307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arine school master slide sunbea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0" y="1486080"/>
            <a:ext cx="9144000" cy="4869100"/>
          </a:xfrm>
          <a:prstGeom prst="rect">
            <a:avLst/>
          </a:prstGeom>
        </p:spPr>
      </p:pic>
      <p:pic>
        <p:nvPicPr>
          <p:cNvPr id="6" name="Picture 5"/>
          <p:cNvPicPr>
            <a:picLocks noChangeAspect="1"/>
          </p:cNvPicPr>
          <p:nvPr/>
        </p:nvPicPr>
        <p:blipFill>
          <a:blip r:embed="rId4"/>
          <a:stretch>
            <a:fillRect/>
          </a:stretch>
        </p:blipFill>
        <p:spPr>
          <a:xfrm>
            <a:off x="781338" y="267840"/>
            <a:ext cx="933161" cy="921640"/>
          </a:xfrm>
          <a:prstGeom prst="rect">
            <a:avLst/>
          </a:prstGeom>
        </p:spPr>
      </p:pic>
      <p:pic>
        <p:nvPicPr>
          <p:cNvPr id="8" name="Picture 7"/>
          <p:cNvPicPr>
            <a:picLocks noChangeAspect="1"/>
          </p:cNvPicPr>
          <p:nvPr/>
        </p:nvPicPr>
        <p:blipFill>
          <a:blip r:embed="rId5"/>
          <a:stretch>
            <a:fillRect/>
          </a:stretch>
        </p:blipFill>
        <p:spPr>
          <a:xfrm>
            <a:off x="4591428" y="267840"/>
            <a:ext cx="872485" cy="861714"/>
          </a:xfrm>
          <a:prstGeom prst="rect">
            <a:avLst/>
          </a:prstGeom>
        </p:spPr>
      </p:pic>
      <p:sp>
        <p:nvSpPr>
          <p:cNvPr id="9" name="TextBox 8"/>
          <p:cNvSpPr txBox="1"/>
          <p:nvPr/>
        </p:nvSpPr>
        <p:spPr>
          <a:xfrm>
            <a:off x="1779769" y="388800"/>
            <a:ext cx="2185834" cy="923330"/>
          </a:xfrm>
          <a:prstGeom prst="rect">
            <a:avLst/>
          </a:prstGeom>
          <a:noFill/>
        </p:spPr>
        <p:txBody>
          <a:bodyPr wrap="square" rtlCol="0">
            <a:spAutoFit/>
          </a:bodyPr>
          <a:lstStyle/>
          <a:p>
            <a:pPr algn="ctr"/>
            <a:r>
              <a:rPr lang="en-US" b="1" i="1" dirty="0">
                <a:solidFill>
                  <a:srgbClr val="FFFF00"/>
                </a:solidFill>
              </a:rPr>
              <a:t>Coastal Response Research </a:t>
            </a:r>
            <a:r>
              <a:rPr lang="en-US" b="1" i="1" dirty="0" smtClean="0">
                <a:solidFill>
                  <a:srgbClr val="FFFF00"/>
                </a:solidFill>
              </a:rPr>
              <a:t>Center</a:t>
            </a:r>
          </a:p>
          <a:p>
            <a:pPr algn="ctr"/>
            <a:r>
              <a:rPr lang="en-US" b="1" i="1" dirty="0" smtClean="0">
                <a:solidFill>
                  <a:srgbClr val="FFFF00"/>
                </a:solidFill>
              </a:rPr>
              <a:t>(CRCC)</a:t>
            </a:r>
            <a:endParaRPr lang="en-US" b="1" i="1" dirty="0">
              <a:solidFill>
                <a:srgbClr val="FFFF00"/>
              </a:solidFill>
            </a:endParaRPr>
          </a:p>
        </p:txBody>
      </p:sp>
      <p:sp>
        <p:nvSpPr>
          <p:cNvPr id="10" name="TextBox 9"/>
          <p:cNvSpPr txBox="1"/>
          <p:nvPr/>
        </p:nvSpPr>
        <p:spPr>
          <a:xfrm>
            <a:off x="5762653" y="388800"/>
            <a:ext cx="2349988" cy="1200329"/>
          </a:xfrm>
          <a:prstGeom prst="rect">
            <a:avLst/>
          </a:prstGeom>
          <a:noFill/>
        </p:spPr>
        <p:txBody>
          <a:bodyPr wrap="square" rtlCol="0">
            <a:spAutoFit/>
          </a:bodyPr>
          <a:lstStyle/>
          <a:p>
            <a:pPr algn="ctr"/>
            <a:r>
              <a:rPr lang="en-US" b="1" i="1" dirty="0" smtClean="0">
                <a:solidFill>
                  <a:srgbClr val="FFFF00"/>
                </a:solidFill>
              </a:rPr>
              <a:t>Center for Spills in the Environment</a:t>
            </a:r>
          </a:p>
          <a:p>
            <a:pPr algn="ctr"/>
            <a:r>
              <a:rPr lang="en-US" b="1" i="1" dirty="0" smtClean="0">
                <a:solidFill>
                  <a:srgbClr val="FFFF00"/>
                </a:solidFill>
              </a:rPr>
              <a:t>(CSE)</a:t>
            </a:r>
            <a:endParaRPr lang="en-US" b="1" i="1" dirty="0">
              <a:solidFill>
                <a:srgbClr val="FFFF00"/>
              </a:solidFill>
            </a:endParaRPr>
          </a:p>
          <a:p>
            <a:endParaRPr lang="en-US" dirty="0"/>
          </a:p>
        </p:txBody>
      </p:sp>
      <p:pic>
        <p:nvPicPr>
          <p:cNvPr id="11" name="Picture 10"/>
          <p:cNvPicPr>
            <a:picLocks noChangeAspect="1"/>
          </p:cNvPicPr>
          <p:nvPr/>
        </p:nvPicPr>
        <p:blipFill>
          <a:blip r:embed="rId6"/>
          <a:stretch>
            <a:fillRect/>
          </a:stretch>
        </p:blipFill>
        <p:spPr>
          <a:xfrm>
            <a:off x="7384741" y="971162"/>
            <a:ext cx="349806" cy="380224"/>
          </a:xfrm>
          <a:prstGeom prst="rect">
            <a:avLst/>
          </a:prstGeom>
        </p:spPr>
      </p:pic>
      <p:pic>
        <p:nvPicPr>
          <p:cNvPr id="12" name="Picture 11"/>
          <p:cNvPicPr>
            <a:picLocks noChangeAspect="1"/>
          </p:cNvPicPr>
          <p:nvPr/>
        </p:nvPicPr>
        <p:blipFill>
          <a:blip r:embed="rId6"/>
          <a:stretch>
            <a:fillRect/>
          </a:stretch>
        </p:blipFill>
        <p:spPr>
          <a:xfrm>
            <a:off x="3207621" y="999368"/>
            <a:ext cx="349806" cy="380224"/>
          </a:xfrm>
          <a:prstGeom prst="rect">
            <a:avLst/>
          </a:prstGeom>
        </p:spPr>
      </p:pic>
      <p:pic>
        <p:nvPicPr>
          <p:cNvPr id="13" name="Picture 12"/>
          <p:cNvPicPr>
            <a:picLocks noChangeAspect="1"/>
          </p:cNvPicPr>
          <p:nvPr/>
        </p:nvPicPr>
        <p:blipFill>
          <a:blip r:embed="rId7"/>
          <a:stretch>
            <a:fillRect/>
          </a:stretch>
        </p:blipFill>
        <p:spPr>
          <a:xfrm>
            <a:off x="2140869" y="1045430"/>
            <a:ext cx="334162" cy="334162"/>
          </a:xfrm>
          <a:prstGeom prst="rect">
            <a:avLst/>
          </a:prstGeom>
        </p:spPr>
      </p:pic>
    </p:spTree>
    <p:extLst>
      <p:ext uri="{BB962C8B-B14F-4D97-AF65-F5344CB8AC3E}">
        <p14:creationId xmlns:p14="http://schemas.microsoft.com/office/powerpoint/2010/main" val="352823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rine school master slide sunbea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a:stretch>
            <a:fillRect/>
          </a:stretch>
        </p:blipFill>
        <p:spPr>
          <a:xfrm>
            <a:off x="0" y="879121"/>
            <a:ext cx="9144000" cy="5486399"/>
          </a:xfrm>
          <a:prstGeom prst="rect">
            <a:avLst/>
          </a:prstGeom>
        </p:spPr>
      </p:pic>
      <p:sp>
        <p:nvSpPr>
          <p:cNvPr id="8" name="TextBox 7"/>
          <p:cNvSpPr txBox="1"/>
          <p:nvPr/>
        </p:nvSpPr>
        <p:spPr>
          <a:xfrm>
            <a:off x="181433" y="155520"/>
            <a:ext cx="8962567" cy="523220"/>
          </a:xfrm>
          <a:prstGeom prst="rect">
            <a:avLst/>
          </a:prstGeom>
          <a:noFill/>
        </p:spPr>
        <p:txBody>
          <a:bodyPr wrap="square" rtlCol="0">
            <a:spAutoFit/>
          </a:bodyPr>
          <a:lstStyle/>
          <a:p>
            <a:r>
              <a:rPr lang="en-US" sz="2800" b="1" i="1" dirty="0" smtClean="0">
                <a:solidFill>
                  <a:srgbClr val="FFFF00"/>
                </a:solidFill>
              </a:rPr>
              <a:t>ERMA –    </a:t>
            </a:r>
            <a:r>
              <a:rPr lang="en-US" sz="2400" b="1" i="1" dirty="0" smtClean="0">
                <a:solidFill>
                  <a:srgbClr val="FFFF00"/>
                </a:solidFill>
              </a:rPr>
              <a:t>Environmental Response Management Application</a:t>
            </a:r>
            <a:endParaRPr lang="en-US" sz="2400" b="1" i="1" dirty="0">
              <a:solidFill>
                <a:srgbClr val="FFFF00"/>
              </a:solidFill>
            </a:endParaRPr>
          </a:p>
        </p:txBody>
      </p:sp>
      <p:pic>
        <p:nvPicPr>
          <p:cNvPr id="9" name="Picture 8"/>
          <p:cNvPicPr>
            <a:picLocks noChangeAspect="1"/>
          </p:cNvPicPr>
          <p:nvPr/>
        </p:nvPicPr>
        <p:blipFill>
          <a:blip r:embed="rId4"/>
          <a:stretch>
            <a:fillRect/>
          </a:stretch>
        </p:blipFill>
        <p:spPr>
          <a:xfrm>
            <a:off x="8292306" y="276470"/>
            <a:ext cx="334162" cy="334162"/>
          </a:xfrm>
          <a:prstGeom prst="rect">
            <a:avLst/>
          </a:prstGeom>
        </p:spPr>
      </p:pic>
      <p:pic>
        <p:nvPicPr>
          <p:cNvPr id="10" name="Picture 9"/>
          <p:cNvPicPr>
            <a:picLocks noChangeAspect="1"/>
          </p:cNvPicPr>
          <p:nvPr/>
        </p:nvPicPr>
        <p:blipFill>
          <a:blip r:embed="rId5"/>
          <a:stretch>
            <a:fillRect/>
          </a:stretch>
        </p:blipFill>
        <p:spPr>
          <a:xfrm>
            <a:off x="8702445" y="230408"/>
            <a:ext cx="349806" cy="380224"/>
          </a:xfrm>
          <a:prstGeom prst="rect">
            <a:avLst/>
          </a:prstGeom>
        </p:spPr>
      </p:pic>
    </p:spTree>
    <p:extLst>
      <p:ext uri="{BB962C8B-B14F-4D97-AF65-F5344CB8AC3E}">
        <p14:creationId xmlns:p14="http://schemas.microsoft.com/office/powerpoint/2010/main" val="4293948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14342" name="Rectangle 6"/>
          <p:cNvSpPr>
            <a:spLocks noChangeArrowheads="1"/>
          </p:cNvSpPr>
          <p:nvPr/>
        </p:nvSpPr>
        <p:spPr bwMode="auto">
          <a:xfrm>
            <a:off x="307596" y="639480"/>
            <a:ext cx="8531604" cy="4038600"/>
          </a:xfrm>
          <a:prstGeom prst="rect">
            <a:avLst/>
          </a:prstGeom>
          <a:noFill/>
          <a:ln w="9525">
            <a:noFill/>
            <a:miter lim="800000"/>
            <a:headEnd/>
            <a:tailEnd/>
          </a:ln>
        </p:spPr>
        <p:txBody>
          <a:bodyPr lIns="91399" tIns="45699" rIns="91399" bIns="45699"/>
          <a:lstStyle/>
          <a:p>
            <a:pPr>
              <a:spcBef>
                <a:spcPct val="20000"/>
              </a:spcBef>
            </a:pPr>
            <a:r>
              <a:rPr lang="en-US" sz="3200" b="1" dirty="0" smtClean="0">
                <a:latin typeface="Calibri" pitchFamily="34" charset="0"/>
              </a:rPr>
              <a:t>  </a:t>
            </a:r>
            <a:endParaRPr lang="en-US" sz="3200" b="1" dirty="0">
              <a:latin typeface="Calibri" pitchFamily="34" charset="0"/>
            </a:endParaRPr>
          </a:p>
        </p:txBody>
      </p:sp>
      <p:sp>
        <p:nvSpPr>
          <p:cNvPr id="8" name="Title 7"/>
          <p:cNvSpPr>
            <a:spLocks noGrp="1"/>
          </p:cNvSpPr>
          <p:nvPr>
            <p:ph type="title"/>
          </p:nvPr>
        </p:nvSpPr>
        <p:spPr>
          <a:xfrm>
            <a:off x="609600" y="2005076"/>
            <a:ext cx="8229600" cy="685800"/>
          </a:xfrm>
        </p:spPr>
        <p:txBody>
          <a:bodyPr>
            <a:noAutofit/>
          </a:bodyPr>
          <a:lstStyle/>
          <a:p>
            <a:pPr algn="l"/>
            <a:r>
              <a:rPr lang="en-US" sz="3600" dirty="0" err="1" smtClean="0">
                <a:solidFill>
                  <a:srgbClr val="FFFF00"/>
                </a:solidFill>
                <a:effectLst>
                  <a:outerShdw blurRad="38100" dist="38100" dir="2700000" algn="tl">
                    <a:srgbClr val="C0C0C0"/>
                  </a:outerShdw>
                </a:effectLst>
                <a:latin typeface="Comic Sans MS"/>
                <a:cs typeface="Comic Sans MS"/>
              </a:rPr>
              <a:t>Metagenomic</a:t>
            </a:r>
            <a:r>
              <a:rPr lang="en-US" sz="3600" dirty="0" smtClean="0">
                <a:solidFill>
                  <a:srgbClr val="FFFF00"/>
                </a:solidFill>
                <a:effectLst>
                  <a:outerShdw blurRad="38100" dist="38100" dir="2700000" algn="tl">
                    <a:srgbClr val="C0C0C0"/>
                  </a:outerShdw>
                </a:effectLst>
                <a:latin typeface="Comic Sans MS"/>
                <a:cs typeface="Comic Sans MS"/>
              </a:rPr>
              <a:t> approach to understanding impact of spill on benthic communities</a:t>
            </a:r>
            <a:br>
              <a:rPr lang="en-US" sz="3600" dirty="0" smtClean="0">
                <a:solidFill>
                  <a:srgbClr val="FFFF00"/>
                </a:solidFill>
                <a:effectLst>
                  <a:outerShdw blurRad="38100" dist="38100" dir="2700000" algn="tl">
                    <a:srgbClr val="C0C0C0"/>
                  </a:outerShdw>
                </a:effectLst>
                <a:latin typeface="Comic Sans MS"/>
                <a:cs typeface="Comic Sans MS"/>
              </a:rPr>
            </a:br>
            <a:endParaRPr lang="en-US" sz="3600" dirty="0">
              <a:solidFill>
                <a:srgbClr val="FFFF00"/>
              </a:solidFill>
              <a:latin typeface="Comic Sans MS"/>
              <a:cs typeface="Comic Sans MS"/>
            </a:endParaRPr>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0" b="26862"/>
          <a:stretch/>
        </p:blipFill>
        <p:spPr bwMode="auto">
          <a:xfrm>
            <a:off x="1742952" y="3260486"/>
            <a:ext cx="6715274" cy="29689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2677725" y="252130"/>
            <a:ext cx="6350000" cy="774700"/>
          </a:xfrm>
          <a:prstGeom prst="rect">
            <a:avLst/>
          </a:prstGeom>
        </p:spPr>
      </p:pic>
    </p:spTree>
    <p:extLst>
      <p:ext uri="{BB962C8B-B14F-4D97-AF65-F5344CB8AC3E}">
        <p14:creationId xmlns:p14="http://schemas.microsoft.com/office/powerpoint/2010/main" val="1311896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135706" y="2332658"/>
            <a:ext cx="3952421" cy="2710985"/>
          </a:xfrm>
        </p:spPr>
        <p:txBody>
          <a:bodyPr>
            <a:noAutofit/>
          </a:bodyPr>
          <a:lstStyle/>
          <a:p>
            <a:pPr algn="l"/>
            <a:r>
              <a:rPr lang="en-US" sz="1600" dirty="0" smtClean="0">
                <a:solidFill>
                  <a:srgbClr val="FFFF00"/>
                </a:solidFill>
                <a:latin typeface="Comic Sans MS"/>
                <a:cs typeface="Comic Sans MS"/>
              </a:rPr>
              <a:t>Louisiana </a:t>
            </a:r>
            <a:r>
              <a:rPr lang="en-US" sz="1600" dirty="0">
                <a:solidFill>
                  <a:srgbClr val="FFFF00"/>
                </a:solidFill>
                <a:latin typeface="Comic Sans MS"/>
                <a:cs typeface="Comic Sans MS"/>
              </a:rPr>
              <a:t>residents </a:t>
            </a:r>
            <a:r>
              <a:rPr lang="en-US" sz="1600" i="1" dirty="0">
                <a:solidFill>
                  <a:srgbClr val="FFFF00"/>
                </a:solidFill>
                <a:latin typeface="Comic Sans MS"/>
                <a:cs typeface="Comic Sans MS"/>
              </a:rPr>
              <a:t>perceive more serious threats from the spill</a:t>
            </a:r>
            <a:r>
              <a:rPr lang="en-US" sz="1600" dirty="0">
                <a:solidFill>
                  <a:srgbClr val="FFFF00"/>
                </a:solidFill>
                <a:latin typeface="Comic Sans MS"/>
                <a:cs typeface="Comic Sans MS"/>
              </a:rPr>
              <a:t>, extreme weather and sea level rise.</a:t>
            </a:r>
            <a:br>
              <a:rPr lang="en-US" sz="1600" dirty="0">
                <a:solidFill>
                  <a:srgbClr val="FFFF00"/>
                </a:solidFill>
                <a:latin typeface="Comic Sans MS"/>
                <a:cs typeface="Comic Sans MS"/>
              </a:rPr>
            </a:br>
            <a:r>
              <a:rPr lang="en-US" sz="1600" dirty="0" smtClean="0">
                <a:solidFill>
                  <a:srgbClr val="FFFF00"/>
                </a:solidFill>
                <a:latin typeface="Comic Sans MS"/>
                <a:cs typeface="Comic Sans MS"/>
              </a:rPr>
              <a:t/>
            </a:r>
            <a:br>
              <a:rPr lang="en-US" sz="1600" dirty="0" smtClean="0">
                <a:solidFill>
                  <a:srgbClr val="FFFF00"/>
                </a:solidFill>
                <a:latin typeface="Comic Sans MS"/>
                <a:cs typeface="Comic Sans MS"/>
              </a:rPr>
            </a:br>
            <a:r>
              <a:rPr lang="en-US" sz="1600" dirty="0" smtClean="0">
                <a:solidFill>
                  <a:srgbClr val="FFFF00"/>
                </a:solidFill>
                <a:latin typeface="Comic Sans MS"/>
                <a:cs typeface="Comic Sans MS"/>
              </a:rPr>
              <a:t>However</a:t>
            </a:r>
            <a:r>
              <a:rPr lang="en-US" sz="1600" dirty="0">
                <a:solidFill>
                  <a:srgbClr val="FFFF00"/>
                </a:solidFill>
                <a:latin typeface="Comic Sans MS"/>
                <a:cs typeface="Comic Sans MS"/>
              </a:rPr>
              <a:t>, Louisiana residents were </a:t>
            </a:r>
            <a:r>
              <a:rPr lang="en-US" sz="1600" i="1" dirty="0">
                <a:solidFill>
                  <a:srgbClr val="FFFF00"/>
                </a:solidFill>
                <a:latin typeface="Comic Sans MS"/>
                <a:cs typeface="Comic Sans MS"/>
              </a:rPr>
              <a:t>less likely to support </a:t>
            </a:r>
            <a:r>
              <a:rPr lang="en-US" sz="1600" i="1" dirty="0" smtClean="0">
                <a:solidFill>
                  <a:srgbClr val="FFFF00"/>
                </a:solidFill>
                <a:latin typeface="Comic Sans MS"/>
                <a:cs typeface="Comic Sans MS"/>
              </a:rPr>
              <a:t>mitigation </a:t>
            </a:r>
            <a:r>
              <a:rPr lang="en-US" sz="1600" dirty="0" smtClean="0">
                <a:solidFill>
                  <a:srgbClr val="FFFF00"/>
                </a:solidFill>
                <a:latin typeface="Comic Sans MS"/>
                <a:cs typeface="Comic Sans MS"/>
              </a:rPr>
              <a:t>—</a:t>
            </a:r>
            <a:r>
              <a:rPr lang="en-US" sz="1600" dirty="0">
                <a:solidFill>
                  <a:srgbClr val="FFFF00"/>
                </a:solidFill>
                <a:latin typeface="Comic Sans MS"/>
                <a:cs typeface="Comic Sans MS"/>
              </a:rPr>
              <a:t>conservation, </a:t>
            </a:r>
            <a:r>
              <a:rPr lang="en-US" sz="1600" dirty="0" err="1" smtClean="0">
                <a:solidFill>
                  <a:srgbClr val="FFFF00"/>
                </a:solidFill>
                <a:latin typeface="Comic Sans MS"/>
                <a:cs typeface="Comic Sans MS"/>
              </a:rPr>
              <a:t>deepwater</a:t>
            </a:r>
            <a:r>
              <a:rPr lang="en-US" sz="1600" dirty="0" smtClean="0">
                <a:solidFill>
                  <a:srgbClr val="FFFF00"/>
                </a:solidFill>
                <a:latin typeface="Comic Sans MS"/>
                <a:cs typeface="Comic Sans MS"/>
              </a:rPr>
              <a:t> </a:t>
            </a:r>
            <a:r>
              <a:rPr lang="en-US" sz="1600" dirty="0" err="1" smtClean="0">
                <a:solidFill>
                  <a:srgbClr val="FFFF00"/>
                </a:solidFill>
                <a:latin typeface="Comic Sans MS"/>
                <a:cs typeface="Comic Sans MS"/>
              </a:rPr>
              <a:t>drillling</a:t>
            </a:r>
            <a:r>
              <a:rPr lang="en-US" sz="1600" dirty="0" smtClean="0">
                <a:solidFill>
                  <a:srgbClr val="FFFF00"/>
                </a:solidFill>
                <a:latin typeface="Comic Sans MS"/>
                <a:cs typeface="Comic Sans MS"/>
              </a:rPr>
              <a:t> </a:t>
            </a:r>
            <a:r>
              <a:rPr lang="en-US" sz="1600" dirty="0">
                <a:solidFill>
                  <a:srgbClr val="FFFF00"/>
                </a:solidFill>
                <a:latin typeface="Comic Sans MS"/>
                <a:cs typeface="Comic Sans MS"/>
              </a:rPr>
              <a:t>moratorium or alternative energy development. </a:t>
            </a:r>
          </a:p>
        </p:txBody>
      </p:sp>
      <p:pic>
        <p:nvPicPr>
          <p:cNvPr id="5123" name="Picture 6" descr="Figure_Gulfbar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8127" y="1754184"/>
            <a:ext cx="4941628" cy="3594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54575" y="5556283"/>
            <a:ext cx="8548476" cy="523220"/>
          </a:xfrm>
          <a:prstGeom prst="rect">
            <a:avLst/>
          </a:prstGeom>
        </p:spPr>
        <p:txBody>
          <a:bodyPr wrap="square">
            <a:spAutoFit/>
          </a:bodyPr>
          <a:lstStyle/>
          <a:p>
            <a:r>
              <a:rPr lang="en-US" sz="1400" dirty="0">
                <a:solidFill>
                  <a:srgbClr val="FFFF00"/>
                </a:solidFill>
                <a:latin typeface="Comic Sans MS"/>
                <a:cs typeface="Comic Sans MS"/>
              </a:rPr>
              <a:t>Hamilton, L.C., T.G. Safford and J.D. Ulrich (2012). </a:t>
            </a:r>
            <a:r>
              <a:rPr lang="ja-JP" altLang="en-US" sz="1400" dirty="0">
                <a:solidFill>
                  <a:srgbClr val="FFFF00"/>
                </a:solidFill>
                <a:latin typeface="Comic Sans MS"/>
                <a:cs typeface="Comic Sans MS"/>
              </a:rPr>
              <a:t>“</a:t>
            </a:r>
            <a:r>
              <a:rPr lang="en-US" sz="1400" dirty="0">
                <a:solidFill>
                  <a:srgbClr val="FFFF00"/>
                </a:solidFill>
                <a:latin typeface="Comic Sans MS"/>
                <a:cs typeface="Comic Sans MS"/>
              </a:rPr>
              <a:t>In the wake of the spill: Environmental views along the Gulf Coast.</a:t>
            </a:r>
            <a:r>
              <a:rPr lang="ja-JP" altLang="en-US" sz="1400" dirty="0">
                <a:solidFill>
                  <a:srgbClr val="FFFF00"/>
                </a:solidFill>
                <a:latin typeface="Comic Sans MS"/>
                <a:cs typeface="Comic Sans MS"/>
              </a:rPr>
              <a:t>”</a:t>
            </a:r>
            <a:r>
              <a:rPr lang="en-US" sz="1400" dirty="0">
                <a:solidFill>
                  <a:srgbClr val="FFFF00"/>
                </a:solidFill>
                <a:latin typeface="Comic Sans MS"/>
                <a:cs typeface="Comic Sans MS"/>
              </a:rPr>
              <a:t> </a:t>
            </a:r>
            <a:r>
              <a:rPr lang="en-US" sz="1400" i="1" dirty="0">
                <a:solidFill>
                  <a:srgbClr val="FFFF00"/>
                </a:solidFill>
                <a:latin typeface="Comic Sans MS"/>
                <a:cs typeface="Comic Sans MS"/>
              </a:rPr>
              <a:t>Social Science Quarterly </a:t>
            </a:r>
            <a:r>
              <a:rPr lang="en-US" sz="1400" dirty="0">
                <a:solidFill>
                  <a:srgbClr val="FFFF00"/>
                </a:solidFill>
                <a:latin typeface="Comic Sans MS"/>
                <a:cs typeface="Comic Sans MS"/>
              </a:rPr>
              <a:t>93(4):1053–1064.</a:t>
            </a:r>
          </a:p>
        </p:txBody>
      </p:sp>
      <p:pic>
        <p:nvPicPr>
          <p:cNvPr id="3" name="Picture 2"/>
          <p:cNvPicPr>
            <a:picLocks noChangeAspect="1"/>
          </p:cNvPicPr>
          <p:nvPr/>
        </p:nvPicPr>
        <p:blipFill>
          <a:blip r:embed="rId4"/>
          <a:stretch>
            <a:fillRect/>
          </a:stretch>
        </p:blipFill>
        <p:spPr>
          <a:xfrm>
            <a:off x="5888096" y="184337"/>
            <a:ext cx="2470832" cy="943167"/>
          </a:xfrm>
          <a:prstGeom prst="rect">
            <a:avLst/>
          </a:prstGeom>
        </p:spPr>
      </p:pic>
      <p:sp>
        <p:nvSpPr>
          <p:cNvPr id="4" name="Rectangle 3"/>
          <p:cNvSpPr/>
          <p:nvPr/>
        </p:nvSpPr>
        <p:spPr>
          <a:xfrm>
            <a:off x="135706" y="1221567"/>
            <a:ext cx="8551094" cy="369332"/>
          </a:xfrm>
          <a:prstGeom prst="rect">
            <a:avLst/>
          </a:prstGeom>
        </p:spPr>
        <p:txBody>
          <a:bodyPr wrap="square">
            <a:spAutoFit/>
          </a:bodyPr>
          <a:lstStyle/>
          <a:p>
            <a:r>
              <a:rPr lang="en-US" dirty="0">
                <a:solidFill>
                  <a:srgbClr val="FFFF00"/>
                </a:solidFill>
                <a:latin typeface="Comic Sans MS"/>
                <a:cs typeface="Comic Sans MS"/>
              </a:rPr>
              <a:t>During spill --  </a:t>
            </a:r>
            <a:r>
              <a:rPr lang="en-US" dirty="0" smtClean="0">
                <a:solidFill>
                  <a:srgbClr val="FFFF00"/>
                </a:solidFill>
                <a:latin typeface="Comic Sans MS"/>
                <a:cs typeface="Comic Sans MS"/>
              </a:rPr>
              <a:t>interviewed 2,000 </a:t>
            </a:r>
            <a:r>
              <a:rPr lang="en-US" dirty="0">
                <a:solidFill>
                  <a:srgbClr val="FFFF00"/>
                </a:solidFill>
                <a:latin typeface="Comic Sans MS"/>
                <a:cs typeface="Comic Sans MS"/>
              </a:rPr>
              <a:t>residents in Gulf Coast Louisiana and </a:t>
            </a:r>
            <a:r>
              <a:rPr lang="en-US" dirty="0" smtClean="0">
                <a:solidFill>
                  <a:srgbClr val="FFFF00"/>
                </a:solidFill>
                <a:latin typeface="Comic Sans MS"/>
                <a:cs typeface="Comic Sans MS"/>
              </a:rPr>
              <a:t>Florida</a:t>
            </a:r>
            <a:endParaRPr lang="en-US" dirty="0"/>
          </a:p>
        </p:txBody>
      </p:sp>
      <p:sp>
        <p:nvSpPr>
          <p:cNvPr id="7" name="TextBox 6"/>
          <p:cNvSpPr txBox="1"/>
          <p:nvPr/>
        </p:nvSpPr>
        <p:spPr>
          <a:xfrm>
            <a:off x="215248" y="2059579"/>
            <a:ext cx="3314818" cy="369332"/>
          </a:xfrm>
          <a:prstGeom prst="rect">
            <a:avLst/>
          </a:prstGeom>
          <a:noFill/>
        </p:spPr>
        <p:txBody>
          <a:bodyPr wrap="square" rtlCol="0">
            <a:spAutoFit/>
          </a:bodyPr>
          <a:lstStyle/>
          <a:p>
            <a:r>
              <a:rPr lang="en-US" dirty="0" smtClean="0">
                <a:solidFill>
                  <a:srgbClr val="FFFF00"/>
                </a:solidFill>
                <a:latin typeface="Comic Sans MS"/>
                <a:cs typeface="Comic Sans MS"/>
              </a:rPr>
              <a:t>A striking contrast emerged:</a:t>
            </a:r>
            <a:endParaRPr lang="en-US" dirty="0">
              <a:solidFill>
                <a:srgbClr val="FFFF00"/>
              </a:solidFill>
              <a:latin typeface="Comic Sans MS"/>
              <a:cs typeface="Comic Sans MS"/>
            </a:endParaRPr>
          </a:p>
        </p:txBody>
      </p:sp>
      <p:sp>
        <p:nvSpPr>
          <p:cNvPr id="8" name="TextBox 7"/>
          <p:cNvSpPr txBox="1"/>
          <p:nvPr/>
        </p:nvSpPr>
        <p:spPr>
          <a:xfrm>
            <a:off x="871754" y="387427"/>
            <a:ext cx="4240384" cy="461665"/>
          </a:xfrm>
          <a:prstGeom prst="rect">
            <a:avLst/>
          </a:prstGeom>
          <a:noFill/>
        </p:spPr>
        <p:txBody>
          <a:bodyPr wrap="square" rtlCol="0">
            <a:spAutoFit/>
          </a:bodyPr>
          <a:lstStyle/>
          <a:p>
            <a:r>
              <a:rPr lang="en-US" sz="2400" b="1" dirty="0" smtClean="0">
                <a:solidFill>
                  <a:srgbClr val="FFFF00"/>
                </a:solidFill>
                <a:latin typeface="Comic Sans MS"/>
                <a:cs typeface="Comic Sans MS"/>
              </a:rPr>
              <a:t>CARSEY INSTITUTE</a:t>
            </a:r>
            <a:endParaRPr lang="en-US" sz="2400" b="1" dirty="0">
              <a:solidFill>
                <a:srgbClr val="FFFF00"/>
              </a:solidFill>
              <a:latin typeface="Comic Sans MS"/>
              <a:cs typeface="Comic Sans MS"/>
            </a:endParaRPr>
          </a:p>
        </p:txBody>
      </p:sp>
    </p:spTree>
    <p:extLst>
      <p:ext uri="{BB962C8B-B14F-4D97-AF65-F5344CB8AC3E}">
        <p14:creationId xmlns:p14="http://schemas.microsoft.com/office/powerpoint/2010/main" val="2245287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1026" name="Picture 2"/>
          <p:cNvPicPr>
            <a:picLocks noChangeAspect="1" noChangeArrowheads="1"/>
          </p:cNvPicPr>
          <p:nvPr/>
        </p:nvPicPr>
        <p:blipFill>
          <a:blip r:embed="rId2" cstate="print"/>
          <a:srcRect/>
          <a:stretch>
            <a:fillRect/>
          </a:stretch>
        </p:blipFill>
        <p:spPr bwMode="auto">
          <a:xfrm>
            <a:off x="3684868" y="3200400"/>
            <a:ext cx="5459132" cy="342659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4000"/>
          <a:stretch>
            <a:fillRect/>
          </a:stretch>
        </p:blipFill>
        <p:spPr bwMode="auto">
          <a:xfrm>
            <a:off x="1828800" y="0"/>
            <a:ext cx="5715000" cy="35814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209800" y="5181600"/>
            <a:ext cx="1524000" cy="144539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3603003"/>
            <a:ext cx="2209800" cy="2950197"/>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2209801" y="3581400"/>
            <a:ext cx="2209799" cy="1619544"/>
          </a:xfrm>
          <a:prstGeom prst="rect">
            <a:avLst/>
          </a:prstGeom>
          <a:noFill/>
          <a:ln w="9525">
            <a:noFill/>
            <a:miter lim="800000"/>
            <a:headEnd/>
            <a:tailEnd/>
          </a:ln>
        </p:spPr>
      </p:pic>
      <p:sp>
        <p:nvSpPr>
          <p:cNvPr id="10" name="Rectangle 9"/>
          <p:cNvSpPr/>
          <p:nvPr/>
        </p:nvSpPr>
        <p:spPr bwMode="auto">
          <a:xfrm>
            <a:off x="4191000" y="3581400"/>
            <a:ext cx="3276600" cy="12192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kumimoji="1" lang="en-US" sz="2800" b="1" smtClean="0">
              <a:solidFill>
                <a:srgbClr val="FFFF00"/>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3124200" y="4648200"/>
            <a:ext cx="2590800" cy="307777"/>
          </a:xfrm>
          <a:prstGeom prst="rect">
            <a:avLst/>
          </a:prstGeom>
          <a:noFill/>
        </p:spPr>
        <p:txBody>
          <a:bodyPr wrap="square" rtlCol="0">
            <a:spAutoFit/>
          </a:bodyPr>
          <a:lstStyle/>
          <a:p>
            <a:pPr defTabSz="914400" eaLnBrk="0" fontAlgn="base" hangingPunct="0">
              <a:spcBef>
                <a:spcPct val="0"/>
              </a:spcBef>
              <a:spcAft>
                <a:spcPct val="0"/>
              </a:spcAft>
            </a:pPr>
            <a:r>
              <a:rPr kumimoji="1" lang="en-US" sz="1400" b="1" dirty="0" smtClean="0">
                <a:solidFill>
                  <a:srgbClr val="0000FF"/>
                </a:solidFill>
                <a:latin typeface="Comic Sans MS" pitchFamily="66" charset="0"/>
              </a:rPr>
              <a:t>Dissolved Oxygen</a:t>
            </a:r>
            <a:endParaRPr kumimoji="1" lang="en-US" sz="1400" b="1" dirty="0">
              <a:solidFill>
                <a:srgbClr val="0000FF"/>
              </a:solidFill>
              <a:latin typeface="Comic Sans MS" pitchFamily="66" charset="0"/>
            </a:endParaRPr>
          </a:p>
        </p:txBody>
      </p:sp>
      <p:sp>
        <p:nvSpPr>
          <p:cNvPr id="13" name="TextBox 12"/>
          <p:cNvSpPr txBox="1"/>
          <p:nvPr/>
        </p:nvSpPr>
        <p:spPr>
          <a:xfrm>
            <a:off x="2971800" y="6172200"/>
            <a:ext cx="1828800" cy="307777"/>
          </a:xfrm>
          <a:prstGeom prst="rect">
            <a:avLst/>
          </a:prstGeom>
          <a:noFill/>
        </p:spPr>
        <p:txBody>
          <a:bodyPr wrap="square" rtlCol="0">
            <a:spAutoFit/>
          </a:bodyPr>
          <a:lstStyle/>
          <a:p>
            <a:pPr defTabSz="914400" eaLnBrk="0" fontAlgn="base" hangingPunct="0">
              <a:spcBef>
                <a:spcPct val="0"/>
              </a:spcBef>
              <a:spcAft>
                <a:spcPct val="0"/>
              </a:spcAft>
            </a:pPr>
            <a:r>
              <a:rPr kumimoji="1" lang="en-US" sz="1400" b="1" dirty="0" smtClean="0">
                <a:solidFill>
                  <a:srgbClr val="0000FF"/>
                </a:solidFill>
                <a:latin typeface="Comic Sans MS" pitchFamily="66" charset="0"/>
              </a:rPr>
              <a:t>CDOM </a:t>
            </a:r>
            <a:r>
              <a:rPr kumimoji="1" lang="en-US" sz="1400" b="1" dirty="0" err="1" smtClean="0">
                <a:solidFill>
                  <a:srgbClr val="0000FF"/>
                </a:solidFill>
                <a:latin typeface="Comic Sans MS" pitchFamily="66" charset="0"/>
              </a:rPr>
              <a:t>Fluorometer</a:t>
            </a:r>
            <a:endParaRPr kumimoji="1" lang="en-US" sz="1400" b="1" dirty="0">
              <a:solidFill>
                <a:srgbClr val="0000FF"/>
              </a:solidFill>
              <a:latin typeface="Comic Sans MS" pitchFamily="66" charset="0"/>
            </a:endParaRPr>
          </a:p>
        </p:txBody>
      </p:sp>
      <p:sp>
        <p:nvSpPr>
          <p:cNvPr id="14" name="TextBox 13"/>
          <p:cNvSpPr txBox="1"/>
          <p:nvPr/>
        </p:nvSpPr>
        <p:spPr>
          <a:xfrm>
            <a:off x="4953000" y="3657600"/>
            <a:ext cx="2667000" cy="1384995"/>
          </a:xfrm>
          <a:prstGeom prst="rect">
            <a:avLst/>
          </a:prstGeom>
          <a:noFill/>
        </p:spPr>
        <p:txBody>
          <a:bodyPr wrap="square" rtlCol="0">
            <a:spAutoFit/>
          </a:bodyPr>
          <a:lstStyle/>
          <a:p>
            <a:pPr algn="ctr" defTabSz="914400" eaLnBrk="0" fontAlgn="base" hangingPunct="0">
              <a:spcBef>
                <a:spcPct val="0"/>
              </a:spcBef>
              <a:spcAft>
                <a:spcPct val="0"/>
              </a:spcAft>
            </a:pPr>
            <a:r>
              <a:rPr kumimoji="1" lang="en-US" sz="2800" b="1" dirty="0" err="1" smtClean="0">
                <a:solidFill>
                  <a:srgbClr val="0000FF"/>
                </a:solidFill>
                <a:latin typeface="Comic Sans MS" pitchFamily="66" charset="0"/>
              </a:rPr>
              <a:t>Simrad</a:t>
            </a:r>
            <a:r>
              <a:rPr kumimoji="1" lang="en-US" sz="2800" b="1" dirty="0" smtClean="0">
                <a:solidFill>
                  <a:srgbClr val="0000FF"/>
                </a:solidFill>
                <a:latin typeface="Comic Sans MS" pitchFamily="66" charset="0"/>
              </a:rPr>
              <a:t> EK60 sounders</a:t>
            </a:r>
          </a:p>
          <a:p>
            <a:pPr algn="ctr" defTabSz="914400" eaLnBrk="0" fontAlgn="base" hangingPunct="0">
              <a:spcBef>
                <a:spcPct val="0"/>
              </a:spcBef>
              <a:spcAft>
                <a:spcPct val="0"/>
              </a:spcAft>
            </a:pPr>
            <a:r>
              <a:rPr kumimoji="1" lang="en-US" sz="1400" b="1" dirty="0" smtClean="0">
                <a:solidFill>
                  <a:srgbClr val="0000FF"/>
                </a:solidFill>
                <a:latin typeface="Comic Sans MS" pitchFamily="66" charset="0"/>
              </a:rPr>
              <a:t>18, 38. 120 and 200 kHz</a:t>
            </a:r>
          </a:p>
          <a:p>
            <a:pPr algn="ctr" defTabSz="914400" eaLnBrk="0" fontAlgn="base" hangingPunct="0">
              <a:spcBef>
                <a:spcPct val="0"/>
              </a:spcBef>
              <a:spcAft>
                <a:spcPct val="0"/>
              </a:spcAft>
            </a:pPr>
            <a:r>
              <a:rPr kumimoji="1" lang="en-US" sz="1400" b="1" dirty="0" smtClean="0">
                <a:solidFill>
                  <a:srgbClr val="0000FF"/>
                </a:solidFill>
                <a:latin typeface="Comic Sans MS" pitchFamily="66" charset="0"/>
              </a:rPr>
              <a:t>“split beam”</a:t>
            </a:r>
            <a:endParaRPr kumimoji="1" lang="en-US" sz="1400" b="1" dirty="0">
              <a:solidFill>
                <a:srgbClr val="0000FF"/>
              </a:solidFill>
              <a:latin typeface="Comic Sans MS" pitchFamily="66" charset="0"/>
            </a:endParaRPr>
          </a:p>
        </p:txBody>
      </p:sp>
      <p:sp>
        <p:nvSpPr>
          <p:cNvPr id="15" name="TextBox 14"/>
          <p:cNvSpPr txBox="1"/>
          <p:nvPr/>
        </p:nvSpPr>
        <p:spPr>
          <a:xfrm>
            <a:off x="4343400" y="152400"/>
            <a:ext cx="2971800" cy="523220"/>
          </a:xfrm>
          <a:prstGeom prst="rect">
            <a:avLst/>
          </a:prstGeom>
          <a:noFill/>
        </p:spPr>
        <p:txBody>
          <a:bodyPr wrap="square" rtlCol="0">
            <a:spAutoFit/>
          </a:bodyPr>
          <a:lstStyle/>
          <a:p>
            <a:pPr defTabSz="914400" eaLnBrk="0" fontAlgn="base" hangingPunct="0">
              <a:spcBef>
                <a:spcPct val="0"/>
              </a:spcBef>
              <a:spcAft>
                <a:spcPct val="0"/>
              </a:spcAft>
            </a:pPr>
            <a:r>
              <a:rPr kumimoji="1" lang="en-US" sz="2800" b="1" i="1" dirty="0" smtClean="0">
                <a:solidFill>
                  <a:srgbClr val="FFFF00"/>
                </a:solidFill>
                <a:latin typeface="Comic Sans MS" pitchFamily="66" charset="0"/>
              </a:rPr>
              <a:t>Gordon Gunter</a:t>
            </a:r>
            <a:endParaRPr kumimoji="1" lang="en-US" sz="2800" b="1" i="1" dirty="0">
              <a:solidFill>
                <a:srgbClr val="FFFF00"/>
              </a:solidFill>
              <a:latin typeface="Comic Sans MS" pitchFamily="66" charset="0"/>
            </a:endParaRPr>
          </a:p>
        </p:txBody>
      </p:sp>
      <p:pic>
        <p:nvPicPr>
          <p:cNvPr id="17" name="Picture 4"/>
          <p:cNvPicPr>
            <a:picLocks noChangeAspect="1" noChangeArrowheads="1"/>
          </p:cNvPicPr>
          <p:nvPr/>
        </p:nvPicPr>
        <p:blipFill>
          <a:blip r:embed="rId7" cstate="print"/>
          <a:srcRect/>
          <a:stretch>
            <a:fillRect/>
          </a:stretch>
        </p:blipFill>
        <p:spPr bwMode="auto">
          <a:xfrm>
            <a:off x="6781800" y="762000"/>
            <a:ext cx="2322065" cy="1328737"/>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138385" y="1185511"/>
            <a:ext cx="1524762" cy="2292875"/>
          </a:xfrm>
          <a:prstGeom prst="rect">
            <a:avLst/>
          </a:prstGeom>
          <a:noFill/>
          <a:ln w="9525">
            <a:noFill/>
            <a:miter lim="800000"/>
            <a:headEnd/>
            <a:tailEnd/>
          </a:ln>
        </p:spPr>
      </p:pic>
      <p:pic>
        <p:nvPicPr>
          <p:cNvPr id="18" name="Picture 6" descr="ccom_200_1"/>
          <p:cNvPicPr>
            <a:picLocks noChangeAspect="1" noChangeArrowheads="1"/>
          </p:cNvPicPr>
          <p:nvPr/>
        </p:nvPicPr>
        <p:blipFill>
          <a:blip r:embed="rId9" cstate="print"/>
          <a:srcRect/>
          <a:stretch>
            <a:fillRect/>
          </a:stretch>
        </p:blipFill>
        <p:spPr bwMode="auto">
          <a:xfrm>
            <a:off x="429382" y="53595"/>
            <a:ext cx="925229" cy="925229"/>
          </a:xfrm>
          <a:prstGeom prst="rect">
            <a:avLst/>
          </a:prstGeom>
          <a:noFill/>
          <a:ln w="9525">
            <a:noFill/>
            <a:miter lim="800000"/>
            <a:headEnd/>
            <a:tailEnd/>
          </a:ln>
        </p:spPr>
      </p:pic>
    </p:spTree>
    <p:extLst>
      <p:ext uri="{BB962C8B-B14F-4D97-AF65-F5344CB8AC3E}">
        <p14:creationId xmlns:p14="http://schemas.microsoft.com/office/powerpoint/2010/main" val="521857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5205144-6C4D-4FE6-BC20-190AF6A8FCB9}" type="datetime1">
              <a:rPr lang="en-US" smtClean="0"/>
              <a:pPr>
                <a:defRPr/>
              </a:pPr>
              <a:t>10/27/2014</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Larry Mayer</a:t>
            </a:r>
            <a:endParaRPr lang="en-US" altLang="en-US"/>
          </a:p>
        </p:txBody>
      </p:sp>
      <p:pic>
        <p:nvPicPr>
          <p:cNvPr id="1026" name="Picture 2"/>
          <p:cNvPicPr>
            <a:picLocks noChangeAspect="1" noChangeArrowheads="1"/>
          </p:cNvPicPr>
          <p:nvPr/>
        </p:nvPicPr>
        <p:blipFill>
          <a:blip r:embed="rId3" cstate="print"/>
          <a:srcRect/>
          <a:stretch>
            <a:fillRect/>
          </a:stretch>
        </p:blipFill>
        <p:spPr bwMode="auto">
          <a:xfrm>
            <a:off x="3684868" y="3200400"/>
            <a:ext cx="5459132" cy="35052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209800" y="5181600"/>
            <a:ext cx="1524000" cy="15240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0" y="3603003"/>
            <a:ext cx="2209800" cy="2950197"/>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2209801" y="3581400"/>
            <a:ext cx="2209799" cy="1619544"/>
          </a:xfrm>
          <a:prstGeom prst="rect">
            <a:avLst/>
          </a:prstGeom>
          <a:noFill/>
          <a:ln w="9525">
            <a:noFill/>
            <a:miter lim="800000"/>
            <a:headEnd/>
            <a:tailEnd/>
          </a:ln>
        </p:spPr>
      </p:pic>
      <p:sp>
        <p:nvSpPr>
          <p:cNvPr id="10" name="Rectangle 9"/>
          <p:cNvSpPr/>
          <p:nvPr/>
        </p:nvSpPr>
        <p:spPr bwMode="auto">
          <a:xfrm>
            <a:off x="4191000" y="3581400"/>
            <a:ext cx="3276600" cy="12192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kumimoji="1" lang="en-US" sz="2800" b="1" smtClean="0">
              <a:solidFill>
                <a:srgbClr val="FFFF00"/>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3124200" y="4648200"/>
            <a:ext cx="2590800" cy="307777"/>
          </a:xfrm>
          <a:prstGeom prst="rect">
            <a:avLst/>
          </a:prstGeom>
          <a:noFill/>
        </p:spPr>
        <p:txBody>
          <a:bodyPr wrap="square" rtlCol="0">
            <a:spAutoFit/>
          </a:bodyPr>
          <a:lstStyle/>
          <a:p>
            <a:pPr defTabSz="914400" eaLnBrk="0" fontAlgn="base" hangingPunct="0">
              <a:spcBef>
                <a:spcPct val="0"/>
              </a:spcBef>
              <a:spcAft>
                <a:spcPct val="0"/>
              </a:spcAft>
            </a:pPr>
            <a:r>
              <a:rPr kumimoji="1" lang="en-US" sz="1400" b="1" dirty="0" smtClean="0">
                <a:solidFill>
                  <a:srgbClr val="0000FF"/>
                </a:solidFill>
                <a:latin typeface="Comic Sans MS" pitchFamily="66" charset="0"/>
              </a:rPr>
              <a:t>Dissolved Oxygen</a:t>
            </a:r>
            <a:endParaRPr kumimoji="1" lang="en-US" sz="1400" b="1" dirty="0">
              <a:solidFill>
                <a:srgbClr val="0000FF"/>
              </a:solidFill>
              <a:latin typeface="Comic Sans MS" pitchFamily="66" charset="0"/>
            </a:endParaRPr>
          </a:p>
        </p:txBody>
      </p:sp>
      <p:sp>
        <p:nvSpPr>
          <p:cNvPr id="13" name="TextBox 12"/>
          <p:cNvSpPr txBox="1"/>
          <p:nvPr/>
        </p:nvSpPr>
        <p:spPr>
          <a:xfrm>
            <a:off x="2971800" y="6172200"/>
            <a:ext cx="1828800" cy="307777"/>
          </a:xfrm>
          <a:prstGeom prst="rect">
            <a:avLst/>
          </a:prstGeom>
          <a:noFill/>
        </p:spPr>
        <p:txBody>
          <a:bodyPr wrap="square" rtlCol="0">
            <a:spAutoFit/>
          </a:bodyPr>
          <a:lstStyle/>
          <a:p>
            <a:pPr defTabSz="914400" eaLnBrk="0" fontAlgn="base" hangingPunct="0">
              <a:spcBef>
                <a:spcPct val="0"/>
              </a:spcBef>
              <a:spcAft>
                <a:spcPct val="0"/>
              </a:spcAft>
            </a:pPr>
            <a:r>
              <a:rPr kumimoji="1" lang="en-US" sz="1400" b="1" dirty="0" smtClean="0">
                <a:solidFill>
                  <a:srgbClr val="0000FF"/>
                </a:solidFill>
                <a:latin typeface="Comic Sans MS" pitchFamily="66" charset="0"/>
              </a:rPr>
              <a:t>CDOM </a:t>
            </a:r>
            <a:r>
              <a:rPr kumimoji="1" lang="en-US" sz="1400" b="1" dirty="0" err="1" smtClean="0">
                <a:solidFill>
                  <a:srgbClr val="0000FF"/>
                </a:solidFill>
                <a:latin typeface="Comic Sans MS" pitchFamily="66" charset="0"/>
              </a:rPr>
              <a:t>Fluorometer</a:t>
            </a:r>
            <a:endParaRPr kumimoji="1" lang="en-US" sz="1400" b="1" dirty="0">
              <a:solidFill>
                <a:srgbClr val="0000FF"/>
              </a:solidFill>
              <a:latin typeface="Comic Sans MS" pitchFamily="66" charset="0"/>
            </a:endParaRPr>
          </a:p>
        </p:txBody>
      </p:sp>
      <p:sp>
        <p:nvSpPr>
          <p:cNvPr id="14" name="TextBox 13"/>
          <p:cNvSpPr txBox="1"/>
          <p:nvPr/>
        </p:nvSpPr>
        <p:spPr>
          <a:xfrm>
            <a:off x="4953000" y="3657600"/>
            <a:ext cx="2667000" cy="1384995"/>
          </a:xfrm>
          <a:prstGeom prst="rect">
            <a:avLst/>
          </a:prstGeom>
          <a:noFill/>
        </p:spPr>
        <p:txBody>
          <a:bodyPr wrap="square" rtlCol="0">
            <a:spAutoFit/>
          </a:bodyPr>
          <a:lstStyle/>
          <a:p>
            <a:pPr algn="ctr" defTabSz="914400" eaLnBrk="0" fontAlgn="base" hangingPunct="0">
              <a:spcBef>
                <a:spcPct val="0"/>
              </a:spcBef>
              <a:spcAft>
                <a:spcPct val="0"/>
              </a:spcAft>
            </a:pPr>
            <a:r>
              <a:rPr kumimoji="1" lang="en-US" sz="2800" b="1" dirty="0" err="1" smtClean="0">
                <a:solidFill>
                  <a:srgbClr val="0000FF"/>
                </a:solidFill>
                <a:latin typeface="Comic Sans MS" pitchFamily="66" charset="0"/>
              </a:rPr>
              <a:t>Simrad</a:t>
            </a:r>
            <a:r>
              <a:rPr kumimoji="1" lang="en-US" sz="2800" b="1" dirty="0" smtClean="0">
                <a:solidFill>
                  <a:srgbClr val="0000FF"/>
                </a:solidFill>
                <a:latin typeface="Comic Sans MS" pitchFamily="66" charset="0"/>
              </a:rPr>
              <a:t> EK60 sounders</a:t>
            </a:r>
          </a:p>
          <a:p>
            <a:pPr algn="ctr" defTabSz="914400" eaLnBrk="0" fontAlgn="base" hangingPunct="0">
              <a:spcBef>
                <a:spcPct val="0"/>
              </a:spcBef>
              <a:spcAft>
                <a:spcPct val="0"/>
              </a:spcAft>
            </a:pPr>
            <a:r>
              <a:rPr kumimoji="1" lang="en-US" sz="1400" b="1" dirty="0" smtClean="0">
                <a:solidFill>
                  <a:srgbClr val="0000FF"/>
                </a:solidFill>
                <a:latin typeface="Comic Sans MS" pitchFamily="66" charset="0"/>
              </a:rPr>
              <a:t>18, 38. 120 and 200 kHz</a:t>
            </a:r>
          </a:p>
          <a:p>
            <a:pPr algn="ctr" defTabSz="914400" eaLnBrk="0" fontAlgn="base" hangingPunct="0">
              <a:spcBef>
                <a:spcPct val="0"/>
              </a:spcBef>
              <a:spcAft>
                <a:spcPct val="0"/>
              </a:spcAft>
            </a:pPr>
            <a:r>
              <a:rPr kumimoji="1" lang="en-US" sz="1400" b="1" dirty="0" smtClean="0">
                <a:solidFill>
                  <a:srgbClr val="0000FF"/>
                </a:solidFill>
                <a:latin typeface="Comic Sans MS" pitchFamily="66" charset="0"/>
              </a:rPr>
              <a:t>“split beam”</a:t>
            </a:r>
            <a:endParaRPr kumimoji="1" lang="en-US" sz="1400" b="1" dirty="0">
              <a:solidFill>
                <a:srgbClr val="0000FF"/>
              </a:solidFill>
              <a:latin typeface="Comic Sans MS" pitchFamily="66" charset="0"/>
            </a:endParaRPr>
          </a:p>
        </p:txBody>
      </p:sp>
      <p:pic>
        <p:nvPicPr>
          <p:cNvPr id="60417" name="Picture 1"/>
          <p:cNvPicPr>
            <a:picLocks noChangeAspect="1" noChangeArrowheads="1"/>
          </p:cNvPicPr>
          <p:nvPr/>
        </p:nvPicPr>
        <p:blipFill>
          <a:blip r:embed="rId7" cstate="print"/>
          <a:srcRect/>
          <a:stretch>
            <a:fillRect/>
          </a:stretch>
        </p:blipFill>
        <p:spPr bwMode="auto">
          <a:xfrm>
            <a:off x="5105400" y="869603"/>
            <a:ext cx="1801177" cy="2362200"/>
          </a:xfrm>
          <a:prstGeom prst="rect">
            <a:avLst/>
          </a:prstGeom>
          <a:noFill/>
          <a:ln w="9525">
            <a:noFill/>
            <a:miter lim="800000"/>
            <a:headEnd/>
            <a:tailEnd/>
          </a:ln>
        </p:spPr>
      </p:pic>
      <p:pic>
        <p:nvPicPr>
          <p:cNvPr id="60418" name="Picture 2"/>
          <p:cNvPicPr>
            <a:picLocks noChangeAspect="1" noChangeArrowheads="1"/>
          </p:cNvPicPr>
          <p:nvPr/>
        </p:nvPicPr>
        <p:blipFill>
          <a:blip r:embed="rId8" cstate="print"/>
          <a:srcRect/>
          <a:stretch>
            <a:fillRect/>
          </a:stretch>
        </p:blipFill>
        <p:spPr bwMode="auto">
          <a:xfrm>
            <a:off x="7010874" y="1455023"/>
            <a:ext cx="2043113" cy="1536344"/>
          </a:xfrm>
          <a:prstGeom prst="rect">
            <a:avLst/>
          </a:prstGeom>
          <a:noFill/>
          <a:ln w="9525">
            <a:noFill/>
            <a:miter lim="800000"/>
            <a:headEnd/>
            <a:tailEnd/>
          </a:ln>
        </p:spPr>
      </p:pic>
      <p:sp>
        <p:nvSpPr>
          <p:cNvPr id="19" name="Rectangle 18"/>
          <p:cNvSpPr/>
          <p:nvPr/>
        </p:nvSpPr>
        <p:spPr bwMode="auto">
          <a:xfrm>
            <a:off x="3657600" y="3200400"/>
            <a:ext cx="1447800" cy="381000"/>
          </a:xfrm>
          <a:prstGeom prst="rect">
            <a:avLst/>
          </a:prstGeom>
          <a:solidFill>
            <a:schemeClr val="tx1"/>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kumimoji="1" lang="en-US" sz="2800" b="1" smtClean="0">
              <a:solidFill>
                <a:srgbClr val="FFFF00"/>
              </a:solidFill>
              <a:effectLst>
                <a:outerShdw blurRad="38100" dist="38100" dir="2700000" algn="tl">
                  <a:srgbClr val="000000">
                    <a:alpha val="43137"/>
                  </a:srgbClr>
                </a:outerShdw>
              </a:effectLst>
              <a:latin typeface="Comic Sans MS" pitchFamily="66" charset="0"/>
            </a:endParaRPr>
          </a:p>
        </p:txBody>
      </p:sp>
      <p:pic>
        <p:nvPicPr>
          <p:cNvPr id="1028" name="Picture 4"/>
          <p:cNvPicPr>
            <a:picLocks noChangeAspect="1" noChangeArrowheads="1"/>
          </p:cNvPicPr>
          <p:nvPr/>
        </p:nvPicPr>
        <p:blipFill>
          <a:blip r:embed="rId9" cstate="print"/>
          <a:srcRect l="12263" t="4817" r="12000" b="35382"/>
          <a:stretch>
            <a:fillRect/>
          </a:stretch>
        </p:blipFill>
        <p:spPr bwMode="auto">
          <a:xfrm>
            <a:off x="0" y="0"/>
            <a:ext cx="5066270" cy="3581400"/>
          </a:xfrm>
          <a:prstGeom prst="rect">
            <a:avLst/>
          </a:prstGeom>
          <a:noFill/>
          <a:ln w="9525">
            <a:noFill/>
            <a:miter lim="800000"/>
            <a:headEnd/>
            <a:tailEnd/>
          </a:ln>
        </p:spPr>
      </p:pic>
      <p:sp>
        <p:nvSpPr>
          <p:cNvPr id="16" name="TextBox 15"/>
          <p:cNvSpPr txBox="1"/>
          <p:nvPr/>
        </p:nvSpPr>
        <p:spPr>
          <a:xfrm>
            <a:off x="304800" y="0"/>
            <a:ext cx="3657600" cy="523220"/>
          </a:xfrm>
          <a:prstGeom prst="rect">
            <a:avLst/>
          </a:prstGeom>
          <a:noFill/>
        </p:spPr>
        <p:txBody>
          <a:bodyPr wrap="square" rtlCol="0">
            <a:spAutoFit/>
          </a:bodyPr>
          <a:lstStyle/>
          <a:p>
            <a:pPr defTabSz="914400" eaLnBrk="0" fontAlgn="base" hangingPunct="0">
              <a:spcBef>
                <a:spcPct val="0"/>
              </a:spcBef>
              <a:spcAft>
                <a:spcPct val="0"/>
              </a:spcAft>
            </a:pPr>
            <a:r>
              <a:rPr kumimoji="1" lang="en-US" sz="2800" b="1" i="1" dirty="0" smtClean="0">
                <a:solidFill>
                  <a:srgbClr val="FFFF00"/>
                </a:solidFill>
                <a:latin typeface="Comic Sans MS" pitchFamily="66" charset="0"/>
              </a:rPr>
              <a:t>Thomas Jefferson</a:t>
            </a:r>
            <a:endParaRPr kumimoji="1" lang="en-US" sz="2800" b="1" i="1" dirty="0">
              <a:solidFill>
                <a:srgbClr val="FFFF00"/>
              </a:solidFill>
              <a:latin typeface="Comic Sans MS" pitchFamily="66" charset="0"/>
            </a:endParaRPr>
          </a:p>
        </p:txBody>
      </p:sp>
      <p:pic>
        <p:nvPicPr>
          <p:cNvPr id="18" name="Picture 5"/>
          <p:cNvPicPr>
            <a:picLocks noChangeAspect="1" noChangeArrowheads="1"/>
          </p:cNvPicPr>
          <p:nvPr/>
        </p:nvPicPr>
        <p:blipFill>
          <a:blip r:embed="rId10" cstate="print"/>
          <a:srcRect/>
          <a:stretch>
            <a:fillRect/>
          </a:stretch>
        </p:blipFill>
        <p:spPr bwMode="auto">
          <a:xfrm>
            <a:off x="3810000" y="0"/>
            <a:ext cx="1219200" cy="912876"/>
          </a:xfrm>
          <a:prstGeom prst="rect">
            <a:avLst/>
          </a:prstGeom>
          <a:noFill/>
          <a:ln w="9525">
            <a:noFill/>
            <a:miter lim="800000"/>
            <a:headEnd/>
            <a:tailEnd/>
          </a:ln>
        </p:spPr>
      </p:pic>
      <p:pic>
        <p:nvPicPr>
          <p:cNvPr id="17" name="Picture 3"/>
          <p:cNvPicPr>
            <a:picLocks noChangeAspect="1" noChangeArrowheads="1"/>
          </p:cNvPicPr>
          <p:nvPr/>
        </p:nvPicPr>
        <p:blipFill>
          <a:blip r:embed="rId11" cstate="print"/>
          <a:srcRect t="28425"/>
          <a:stretch>
            <a:fillRect/>
          </a:stretch>
        </p:blipFill>
        <p:spPr bwMode="auto">
          <a:xfrm>
            <a:off x="76200" y="457200"/>
            <a:ext cx="1171575" cy="1162049"/>
          </a:xfrm>
          <a:prstGeom prst="rect">
            <a:avLst/>
          </a:prstGeom>
          <a:noFill/>
          <a:ln w="9525">
            <a:noFill/>
            <a:miter lim="800000"/>
            <a:headEnd/>
            <a:tailEnd/>
          </a:ln>
        </p:spPr>
      </p:pic>
      <p:pic>
        <p:nvPicPr>
          <p:cNvPr id="20" name="Picture 8"/>
          <p:cNvPicPr>
            <a:picLocks noChangeAspect="1" noChangeArrowheads="1"/>
          </p:cNvPicPr>
          <p:nvPr/>
        </p:nvPicPr>
        <p:blipFill>
          <a:blip r:embed="rId12" cstate="print"/>
          <a:srcRect/>
          <a:stretch>
            <a:fillRect/>
          </a:stretch>
        </p:blipFill>
        <p:spPr bwMode="auto">
          <a:xfrm>
            <a:off x="4191000" y="2590800"/>
            <a:ext cx="838200" cy="938784"/>
          </a:xfrm>
          <a:prstGeom prst="rect">
            <a:avLst/>
          </a:prstGeom>
          <a:noFill/>
          <a:ln w="9525">
            <a:noFill/>
            <a:miter lim="800000"/>
            <a:headEnd/>
            <a:tailEnd/>
          </a:ln>
        </p:spPr>
      </p:pic>
      <p:pic>
        <p:nvPicPr>
          <p:cNvPr id="2050" name="Picture 2"/>
          <p:cNvPicPr>
            <a:picLocks noChangeAspect="1" noChangeArrowheads="1"/>
          </p:cNvPicPr>
          <p:nvPr/>
        </p:nvPicPr>
        <p:blipFill>
          <a:blip r:embed="rId13" cstate="print"/>
          <a:srcRect/>
          <a:stretch>
            <a:fillRect/>
          </a:stretch>
        </p:blipFill>
        <p:spPr bwMode="auto">
          <a:xfrm>
            <a:off x="114300" y="2743200"/>
            <a:ext cx="800100" cy="900113"/>
          </a:xfrm>
          <a:prstGeom prst="rect">
            <a:avLst/>
          </a:prstGeom>
          <a:noFill/>
          <a:ln w="9525">
            <a:noFill/>
            <a:miter lim="800000"/>
            <a:headEnd/>
            <a:tailEnd/>
          </a:ln>
        </p:spPr>
      </p:pic>
      <p:pic>
        <p:nvPicPr>
          <p:cNvPr id="21" name="Picture 6" descr="ccom_200_1"/>
          <p:cNvPicPr>
            <a:picLocks noChangeAspect="1" noChangeArrowheads="1"/>
          </p:cNvPicPr>
          <p:nvPr/>
        </p:nvPicPr>
        <p:blipFill>
          <a:blip r:embed="rId14" cstate="print"/>
          <a:srcRect/>
          <a:stretch>
            <a:fillRect/>
          </a:stretch>
        </p:blipFill>
        <p:spPr bwMode="auto">
          <a:xfrm>
            <a:off x="7680960" y="186695"/>
            <a:ext cx="1102894" cy="1102894"/>
          </a:xfrm>
          <a:prstGeom prst="rect">
            <a:avLst/>
          </a:prstGeom>
          <a:noFill/>
          <a:ln w="9525">
            <a:noFill/>
            <a:miter lim="800000"/>
            <a:headEnd/>
            <a:tailEnd/>
          </a:ln>
        </p:spPr>
      </p:pic>
    </p:spTree>
    <p:extLst>
      <p:ext uri="{BB962C8B-B14F-4D97-AF65-F5344CB8AC3E}">
        <p14:creationId xmlns:p14="http://schemas.microsoft.com/office/powerpoint/2010/main" val="6250739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3"/>
            <a:ext cx="9144000" cy="731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en-US" sz="2800" b="1">
              <a:solidFill>
                <a:srgbClr val="FFFFFF"/>
              </a:solidFill>
            </a:endParaRPr>
          </a:p>
        </p:txBody>
      </p:sp>
      <p:pic>
        <p:nvPicPr>
          <p:cNvPr id="30722" name="Picture 2" descr="C:\Users\weber\Desktop\oil spill\GU1002\summary scene\subset\GU-10-02 Acoustic Data Image 8.png"/>
          <p:cNvPicPr>
            <a:picLocks noChangeAspect="1" noChangeArrowheads="1"/>
          </p:cNvPicPr>
          <p:nvPr/>
        </p:nvPicPr>
        <p:blipFill>
          <a:blip r:embed="rId2" cstate="print"/>
          <a:srcRect/>
          <a:stretch>
            <a:fillRect/>
          </a:stretch>
        </p:blipFill>
        <p:spPr bwMode="auto">
          <a:xfrm>
            <a:off x="107406" y="1176887"/>
            <a:ext cx="9112794" cy="5566229"/>
          </a:xfrm>
          <a:prstGeom prst="rect">
            <a:avLst/>
          </a:prstGeom>
          <a:noFill/>
        </p:spPr>
      </p:pic>
      <p:sp>
        <p:nvSpPr>
          <p:cNvPr id="5" name="TextBox 4"/>
          <p:cNvSpPr txBox="1"/>
          <p:nvPr/>
        </p:nvSpPr>
        <p:spPr>
          <a:xfrm>
            <a:off x="609600" y="533400"/>
            <a:ext cx="8098970" cy="523220"/>
          </a:xfrm>
          <a:prstGeom prst="rect">
            <a:avLst/>
          </a:prstGeom>
          <a:noFill/>
        </p:spPr>
        <p:txBody>
          <a:bodyPr wrap="square" rtlCol="0">
            <a:spAutoFit/>
          </a:bodyPr>
          <a:lstStyle/>
          <a:p>
            <a:pPr algn="ctr" defTabSz="914400" eaLnBrk="0" fontAlgn="base" hangingPunct="0">
              <a:spcBef>
                <a:spcPct val="0"/>
              </a:spcBef>
              <a:spcAft>
                <a:spcPct val="0"/>
              </a:spcAft>
            </a:pPr>
            <a:r>
              <a:rPr kumimoji="1" lang="en-US" sz="2800" b="1" dirty="0" smtClean="0">
                <a:solidFill>
                  <a:srgbClr val="FFFF00"/>
                </a:solidFill>
                <a:latin typeface="Comic Sans MS" pitchFamily="66" charset="0"/>
              </a:rPr>
              <a:t>Data Synthesis and Visualization</a:t>
            </a:r>
            <a:endParaRPr kumimoji="1" lang="en-US" sz="2800" b="1" dirty="0">
              <a:solidFill>
                <a:srgbClr val="FFFF00"/>
              </a:solidFill>
              <a:latin typeface="Comic Sans MS" pitchFamily="66" charset="0"/>
            </a:endParaRPr>
          </a:p>
        </p:txBody>
      </p:sp>
      <p:pic>
        <p:nvPicPr>
          <p:cNvPr id="6" name="Picture 6" descr="ccom_200_1"/>
          <p:cNvPicPr>
            <a:picLocks noChangeAspect="1" noChangeArrowheads="1"/>
          </p:cNvPicPr>
          <p:nvPr/>
        </p:nvPicPr>
        <p:blipFill>
          <a:blip r:embed="rId3" cstate="print"/>
          <a:srcRect/>
          <a:stretch>
            <a:fillRect/>
          </a:stretch>
        </p:blipFill>
        <p:spPr bwMode="auto">
          <a:xfrm>
            <a:off x="7971487" y="80271"/>
            <a:ext cx="1023937" cy="1023937"/>
          </a:xfrm>
          <a:prstGeom prst="rect">
            <a:avLst/>
          </a:prstGeom>
          <a:noFill/>
          <a:ln w="9525">
            <a:noFill/>
            <a:miter lim="800000"/>
            <a:headEnd/>
            <a:tailEnd/>
          </a:ln>
        </p:spPr>
      </p:pic>
    </p:spTree>
    <p:extLst>
      <p:ext uri="{BB962C8B-B14F-4D97-AF65-F5344CB8AC3E}">
        <p14:creationId xmlns:p14="http://schemas.microsoft.com/office/powerpoint/2010/main" val="3746203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Date Placeholder 6"/>
          <p:cNvSpPr>
            <a:spLocks noGrp="1"/>
          </p:cNvSpPr>
          <p:nvPr>
            <p:ph type="dt" sz="half" idx="10"/>
          </p:nvPr>
        </p:nvSpPr>
        <p:spPr/>
        <p:txBody>
          <a:bodyPr/>
          <a:lstStyle/>
          <a:p>
            <a:pPr>
              <a:defRPr/>
            </a:pPr>
            <a:fld id="{AF0B3CBE-3B4B-4BE1-8DE4-078882043913}" type="datetime1">
              <a:rPr lang="en-US" smtClean="0"/>
              <a:pPr>
                <a:defRPr/>
              </a:pPr>
              <a:t>10/27/2014</a:t>
            </a:fld>
            <a:endParaRPr lang="en-US" altLang="en-US"/>
          </a:p>
        </p:txBody>
      </p:sp>
      <p:sp>
        <p:nvSpPr>
          <p:cNvPr id="8" name="Footer Placeholder 7"/>
          <p:cNvSpPr>
            <a:spLocks noGrp="1"/>
          </p:cNvSpPr>
          <p:nvPr>
            <p:ph type="ftr" sz="quarter" idx="11"/>
          </p:nvPr>
        </p:nvSpPr>
        <p:spPr/>
        <p:txBody>
          <a:bodyPr/>
          <a:lstStyle/>
          <a:p>
            <a:pPr>
              <a:defRPr/>
            </a:pPr>
            <a:r>
              <a:rPr lang="en-US" altLang="en-US" smtClean="0"/>
              <a:t>Larry Mayer</a:t>
            </a:r>
            <a:endParaRPr lang="en-US" altLang="en-US"/>
          </a:p>
        </p:txBody>
      </p:sp>
      <p:pic>
        <p:nvPicPr>
          <p:cNvPr id="52226" name="Picture 2"/>
          <p:cNvPicPr>
            <a:picLocks noChangeAspect="1" noChangeArrowheads="1"/>
          </p:cNvPicPr>
          <p:nvPr/>
        </p:nvPicPr>
        <p:blipFill>
          <a:blip r:embed="rId2" cstate="print"/>
          <a:srcRect/>
          <a:stretch>
            <a:fillRect/>
          </a:stretch>
        </p:blipFill>
        <p:spPr bwMode="auto">
          <a:xfrm flipH="1">
            <a:off x="0" y="228600"/>
            <a:ext cx="1530016" cy="2909047"/>
          </a:xfrm>
          <a:prstGeom prst="rect">
            <a:avLst/>
          </a:prstGeom>
          <a:noFill/>
          <a:ln w="9525">
            <a:noFill/>
            <a:miter lim="800000"/>
            <a:headEnd/>
            <a:tailEnd/>
          </a:ln>
          <a:effectLst/>
        </p:spPr>
      </p:pic>
      <p:pic>
        <p:nvPicPr>
          <p:cNvPr id="52227" name="Picture 3"/>
          <p:cNvPicPr>
            <a:picLocks noGrp="1" noChangeAspect="1" noChangeArrowheads="1"/>
          </p:cNvPicPr>
          <p:nvPr>
            <p:ph sz="half" idx="2"/>
          </p:nvPr>
        </p:nvPicPr>
        <p:blipFill>
          <a:blip r:embed="rId3" cstate="print"/>
          <a:srcRect/>
          <a:stretch>
            <a:fillRect/>
          </a:stretch>
        </p:blipFill>
        <p:spPr bwMode="auto">
          <a:xfrm>
            <a:off x="0" y="3352800"/>
            <a:ext cx="9029058" cy="3276600"/>
          </a:xfrm>
          <a:prstGeom prst="rect">
            <a:avLst/>
          </a:prstGeom>
          <a:noFill/>
          <a:ln w="9525">
            <a:noFill/>
            <a:miter lim="800000"/>
            <a:headEnd/>
            <a:tailEnd/>
          </a:ln>
          <a:effectLst/>
        </p:spPr>
      </p:pic>
      <p:pic>
        <p:nvPicPr>
          <p:cNvPr id="52228" name="Picture 4"/>
          <p:cNvPicPr>
            <a:picLocks noChangeAspect="1" noChangeArrowheads="1"/>
          </p:cNvPicPr>
          <p:nvPr/>
        </p:nvPicPr>
        <p:blipFill>
          <a:blip r:embed="rId4" cstate="print"/>
          <a:srcRect/>
          <a:stretch>
            <a:fillRect/>
          </a:stretch>
        </p:blipFill>
        <p:spPr bwMode="auto">
          <a:xfrm>
            <a:off x="1619249" y="462964"/>
            <a:ext cx="7486451" cy="2643709"/>
          </a:xfrm>
          <a:prstGeom prst="rect">
            <a:avLst/>
          </a:prstGeom>
          <a:noFill/>
          <a:ln w="9525">
            <a:noFill/>
            <a:miter lim="800000"/>
            <a:headEnd/>
            <a:tailEnd/>
          </a:ln>
          <a:effectLst/>
        </p:spPr>
      </p:pic>
      <p:sp>
        <p:nvSpPr>
          <p:cNvPr id="11" name="TextBox 10"/>
          <p:cNvSpPr txBox="1"/>
          <p:nvPr/>
        </p:nvSpPr>
        <p:spPr>
          <a:xfrm>
            <a:off x="1828800" y="0"/>
            <a:ext cx="5257800" cy="523220"/>
          </a:xfrm>
          <a:prstGeom prst="rect">
            <a:avLst/>
          </a:prstGeom>
          <a:noFill/>
        </p:spPr>
        <p:txBody>
          <a:bodyPr wrap="square" rtlCol="0">
            <a:spAutoFit/>
          </a:bodyPr>
          <a:lstStyle/>
          <a:p>
            <a:pPr defTabSz="914400" eaLnBrk="0" fontAlgn="base" hangingPunct="0">
              <a:spcBef>
                <a:spcPct val="0"/>
              </a:spcBef>
              <a:spcAft>
                <a:spcPct val="0"/>
              </a:spcAft>
            </a:pPr>
            <a:r>
              <a:rPr kumimoji="1" lang="en-US" sz="2800" b="1" dirty="0" smtClean="0">
                <a:solidFill>
                  <a:srgbClr val="FFFF00"/>
                </a:solidFill>
                <a:latin typeface="Comic Sans MS" pitchFamily="66" charset="0"/>
              </a:rPr>
              <a:t>NATURAL SEEPS</a:t>
            </a:r>
            <a:endParaRPr kumimoji="1" lang="en-US" sz="2800" b="1" dirty="0">
              <a:solidFill>
                <a:srgbClr val="FFFF00"/>
              </a:solidFill>
              <a:latin typeface="Comic Sans MS" pitchFamily="66" charset="0"/>
            </a:endParaRPr>
          </a:p>
        </p:txBody>
      </p:sp>
      <p:pic>
        <p:nvPicPr>
          <p:cNvPr id="10" name="Picture 6" descr="ccom_200_1"/>
          <p:cNvPicPr>
            <a:picLocks noChangeAspect="1" noChangeArrowheads="1"/>
          </p:cNvPicPr>
          <p:nvPr/>
        </p:nvPicPr>
        <p:blipFill>
          <a:blip r:embed="rId5" cstate="print"/>
          <a:srcRect/>
          <a:stretch>
            <a:fillRect/>
          </a:stretch>
        </p:blipFill>
        <p:spPr bwMode="auto">
          <a:xfrm>
            <a:off x="8048525" y="155799"/>
            <a:ext cx="847825" cy="847825"/>
          </a:xfrm>
          <a:prstGeom prst="rect">
            <a:avLst/>
          </a:prstGeom>
          <a:noFill/>
          <a:ln w="9525">
            <a:noFill/>
            <a:miter lim="800000"/>
            <a:headEnd/>
            <a:tailEnd/>
          </a:ln>
        </p:spPr>
      </p:pic>
      <p:sp>
        <p:nvSpPr>
          <p:cNvPr id="2" name="Rectangle 1"/>
          <p:cNvSpPr/>
          <p:nvPr/>
        </p:nvSpPr>
        <p:spPr bwMode="auto">
          <a:xfrm>
            <a:off x="1267" y="3313848"/>
            <a:ext cx="9157888" cy="3316062"/>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kumimoji="1" lang="en-US" sz="2800" b="1" dirty="0">
              <a:solidFill>
                <a:srgbClr val="FFFF00"/>
              </a:solidFill>
              <a:latin typeface="Comic Sans MS" pitchFamily="66" charset="0"/>
            </a:endParaRPr>
          </a:p>
        </p:txBody>
      </p:sp>
      <p:pic>
        <p:nvPicPr>
          <p:cNvPr id="12" name="Picture 5"/>
          <p:cNvPicPr>
            <a:picLocks noChangeAspect="1" noChangeArrowheads="1"/>
          </p:cNvPicPr>
          <p:nvPr/>
        </p:nvPicPr>
        <p:blipFill>
          <a:blip r:embed="rId6" cstate="print"/>
          <a:srcRect/>
          <a:stretch>
            <a:fillRect/>
          </a:stretch>
        </p:blipFill>
        <p:spPr bwMode="auto">
          <a:xfrm>
            <a:off x="14836" y="3816871"/>
            <a:ext cx="9129164" cy="2768402"/>
          </a:xfrm>
          <a:prstGeom prst="rect">
            <a:avLst/>
          </a:prstGeom>
          <a:noFill/>
          <a:ln w="9525">
            <a:noFill/>
            <a:miter lim="800000"/>
            <a:headEnd/>
            <a:tailEnd/>
          </a:ln>
          <a:effectLst/>
        </p:spPr>
      </p:pic>
      <p:sp>
        <p:nvSpPr>
          <p:cNvPr id="3" name="Rectangle 2"/>
          <p:cNvSpPr/>
          <p:nvPr/>
        </p:nvSpPr>
        <p:spPr>
          <a:xfrm>
            <a:off x="14836" y="3376552"/>
            <a:ext cx="5977919" cy="523220"/>
          </a:xfrm>
          <a:prstGeom prst="rect">
            <a:avLst/>
          </a:prstGeom>
        </p:spPr>
        <p:txBody>
          <a:bodyPr wrap="none">
            <a:spAutoFit/>
          </a:bodyPr>
          <a:lstStyle/>
          <a:p>
            <a:pPr defTabSz="914400" eaLnBrk="0" fontAlgn="base" hangingPunct="0">
              <a:spcBef>
                <a:spcPct val="0"/>
              </a:spcBef>
              <a:spcAft>
                <a:spcPct val="0"/>
              </a:spcAft>
            </a:pPr>
            <a:r>
              <a:rPr kumimoji="1" lang="en-US" sz="2800" b="1" dirty="0" smtClean="0">
                <a:solidFill>
                  <a:srgbClr val="FFFF00"/>
                </a:solidFill>
                <a:latin typeface="Comic Sans MS" pitchFamily="66" charset="0"/>
              </a:rPr>
              <a:t>OIL RISING NEAR WELL-HEAD</a:t>
            </a:r>
            <a:endParaRPr kumimoji="1" lang="en-US" sz="2800" b="1" dirty="0">
              <a:solidFill>
                <a:srgbClr val="FFFF00"/>
              </a:solidFill>
              <a:latin typeface="Comic Sans MS" pitchFamily="66" charset="0"/>
            </a:endParaRPr>
          </a:p>
        </p:txBody>
      </p:sp>
    </p:spTree>
    <p:extLst>
      <p:ext uri="{BB962C8B-B14F-4D97-AF65-F5344CB8AC3E}">
        <p14:creationId xmlns:p14="http://schemas.microsoft.com/office/powerpoint/2010/main" val="49932701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800" b="1" i="0" u="none" strike="noStrike" cap="none" normalizeH="0" baseline="0" smtClean="0">
            <a:ln>
              <a:noFill/>
            </a:ln>
            <a:solidFill>
              <a:srgbClr val="FFFF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Default Design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444</TotalTime>
  <Words>275</Words>
  <Application>Microsoft Office PowerPoint</Application>
  <PresentationFormat>On-screen Show (4:3)</PresentationFormat>
  <Paragraphs>79</Paragraphs>
  <Slides>19</Slides>
  <Notes>2</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ＭＳ Ｐゴシック</vt:lpstr>
      <vt:lpstr>Arial</vt:lpstr>
      <vt:lpstr>Calibri</vt:lpstr>
      <vt:lpstr>Comic Sans MS</vt:lpstr>
      <vt:lpstr>Times New Roman</vt:lpstr>
      <vt:lpstr>Wingdings</vt:lpstr>
      <vt:lpstr>Office Theme</vt:lpstr>
      <vt:lpstr>Default Design</vt:lpstr>
      <vt:lpstr>1_Default Design</vt:lpstr>
      <vt:lpstr>2_Default Design</vt:lpstr>
      <vt:lpstr>PowerPoint Presentation</vt:lpstr>
      <vt:lpstr>PowerPoint Presentation</vt:lpstr>
      <vt:lpstr>PowerPoint Presentation</vt:lpstr>
      <vt:lpstr>Metagenomic approach to understanding impact of spill on benthic communities </vt:lpstr>
      <vt:lpstr>Louisiana residents perceive more serious threats from the spill, extreme weather and sea level rise.  However, Louisiana residents were less likely to support mitigation —conservation, deepwater drillling moratorium or alternative energy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Mayer</dc:creator>
  <cp:lastModifiedBy>Larry Mayer</cp:lastModifiedBy>
  <cp:revision>24</cp:revision>
  <dcterms:created xsi:type="dcterms:W3CDTF">2014-10-25T15:49:35Z</dcterms:created>
  <dcterms:modified xsi:type="dcterms:W3CDTF">2014-10-27T18:35:13Z</dcterms:modified>
</cp:coreProperties>
</file>