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7"/>
  </p:notesMasterIdLst>
  <p:handoutMasterIdLst>
    <p:handoutMasterId r:id="rId18"/>
  </p:handoutMasterIdLst>
  <p:sldIdLst>
    <p:sldId id="270" r:id="rId2"/>
    <p:sldId id="269" r:id="rId3"/>
    <p:sldId id="271" r:id="rId4"/>
    <p:sldId id="274" r:id="rId5"/>
    <p:sldId id="312" r:id="rId6"/>
    <p:sldId id="314" r:id="rId7"/>
    <p:sldId id="311" r:id="rId8"/>
    <p:sldId id="315" r:id="rId9"/>
    <p:sldId id="316" r:id="rId10"/>
    <p:sldId id="289" r:id="rId11"/>
    <p:sldId id="291" r:id="rId12"/>
    <p:sldId id="303" r:id="rId13"/>
    <p:sldId id="305" r:id="rId14"/>
    <p:sldId id="292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94B"/>
    <a:srgbClr val="F7D813"/>
    <a:srgbClr val="83959D"/>
    <a:srgbClr val="56676E"/>
    <a:srgbClr val="5E7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49" d="100"/>
          <a:sy n="49" d="100"/>
        </p:scale>
        <p:origin x="5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7" d="100"/>
          <a:sy n="37" d="100"/>
        </p:scale>
        <p:origin x="1640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7C4996-4BC4-4F42-9804-BB9788F75D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9EAA7-4AC1-4FE5-ADDB-DD1D7AB007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9AE4D-6F76-452D-A776-3B307B6B004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08D65-BA87-4CE0-8934-637C1F084B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FC460-8D5E-4E4B-8583-6332E41882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15E66-855A-4253-97CF-F197CC9D0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93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DE80F-0054-49FD-9AE7-30C132068803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3A5E4-E642-4403-83BC-E6DDE283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31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75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4500" y="4400550"/>
            <a:ext cx="6070600" cy="403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51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0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4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572000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13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3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3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5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3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121246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7952" y="4706112"/>
            <a:ext cx="6217920" cy="36240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2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1704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1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14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9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E8EEF99-335E-45AC-AD9C-606A67E345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28685" r="2600" b="27232"/>
          <a:stretch>
            <a:fillRect/>
          </a:stretch>
        </p:blipFill>
        <p:spPr bwMode="auto">
          <a:xfrm>
            <a:off x="4762" y="1971703"/>
            <a:ext cx="9139238" cy="405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79EA5AC-ED63-4949-AC0F-821364F5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89" y="1691287"/>
            <a:ext cx="8272211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2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9F508B1-9990-41F6-BA15-B26669A20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027" y="40141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C59C5269-0100-456F-8CA7-F397773F99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9" y="1017452"/>
            <a:ext cx="5140476" cy="122587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9D4DD0B-BE59-427C-92C9-9C15F5420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61" y="6060818"/>
            <a:ext cx="3386138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89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1BD9FB9-1A6E-4E94-9CD5-E85A7744B1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1" y="6155846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7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043613" y="599725"/>
            <a:ext cx="2765487" cy="5816950"/>
          </a:xfrm>
          <a:prstGeom prst="rect">
            <a:avLst/>
          </a:prstGeom>
          <a:solidFill>
            <a:srgbClr val="8395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3150" y="863600"/>
            <a:ext cx="234315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5" y="863600"/>
            <a:ext cx="5371219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F7D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73698D7E-5B3B-4459-89F8-A84D3C072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9970" y="5219434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6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7" y="2340864"/>
            <a:ext cx="8272211" cy="3634486"/>
          </a:xfrm>
        </p:spPr>
        <p:txBody>
          <a:bodyPr/>
          <a:lstStyle>
            <a:lvl1pPr marL="229494" indent="-229494">
              <a:buFont typeface="Font Awesome 5 Brands Regular" panose="02000503000000000000" pitchFamily="50" charset="0"/>
              <a:buChar char="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DB0617E-BBAE-4726-8ECE-B44EA21A0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1" y="6156835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3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6A2E2617-D3EA-4AB8-9E82-A67D90F017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28685" r="2600" b="27232"/>
          <a:stretch>
            <a:fillRect/>
          </a:stretch>
        </p:blipFill>
        <p:spPr bwMode="auto">
          <a:xfrm>
            <a:off x="4762" y="1971703"/>
            <a:ext cx="9139238" cy="405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89" y="1691287"/>
            <a:ext cx="8272211" cy="214746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027" y="40141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1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EAC0FDA-BC14-4DD4-919B-8A1F421C7D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9" y="1017452"/>
            <a:ext cx="5140476" cy="12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7" y="2228004"/>
            <a:ext cx="3896075" cy="3633047"/>
          </a:xfrm>
        </p:spPr>
        <p:txBody>
          <a:bodyPr>
            <a:normAutofit/>
          </a:bodyPr>
          <a:lstStyle>
            <a:lvl1pPr marL="229494" indent="-229494">
              <a:buFont typeface="Font Awesome 5 Brands Regular" panose="02000503000000000000" pitchFamily="50" charset="0"/>
              <a:buChar char="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2032" y="2228004"/>
            <a:ext cx="3896077" cy="3633047"/>
          </a:xfrm>
        </p:spPr>
        <p:txBody>
          <a:bodyPr>
            <a:normAutofit/>
          </a:bodyPr>
          <a:lstStyle>
            <a:lvl1pPr marL="229494" indent="-229494">
              <a:buFont typeface="Font Awesome 5 Brands Regular" panose="02000503000000000000" pitchFamily="50" charset="0"/>
              <a:buChar char="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51A78F8-55BD-41A0-BC2B-BE6811083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1" y="6156835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3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6" y="2250891"/>
            <a:ext cx="3896077" cy="557784"/>
          </a:xfrm>
        </p:spPr>
        <p:txBody>
          <a:bodyPr anchor="ctr">
            <a:noAutofit/>
          </a:bodyPr>
          <a:lstStyle>
            <a:lvl1pPr marL="0" indent="0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7" y="2926057"/>
            <a:ext cx="3896075" cy="2934999"/>
          </a:xfrm>
        </p:spPr>
        <p:txBody>
          <a:bodyPr anchor="t">
            <a:normAutofit/>
          </a:bodyPr>
          <a:lstStyle>
            <a:lvl1pPr marL="229494" indent="-229494">
              <a:buFont typeface="Font Awesome 5 Brands Regular" panose="02000503000000000000" pitchFamily="50" charset="0"/>
              <a:buChar char="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2031" y="2250897"/>
            <a:ext cx="3896078" cy="553373"/>
          </a:xfrm>
        </p:spPr>
        <p:txBody>
          <a:bodyPr anchor="ctr">
            <a:noAutofit/>
          </a:bodyPr>
          <a:lstStyle>
            <a:lvl1pPr marL="0" marR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2028" y="2926057"/>
            <a:ext cx="3896078" cy="2934999"/>
          </a:xfrm>
        </p:spPr>
        <p:txBody>
          <a:bodyPr anchor="t">
            <a:normAutofit/>
          </a:bodyPr>
          <a:lstStyle>
            <a:lvl1pPr marL="229494" indent="-229494">
              <a:buFont typeface="Font Awesome 5 Brands Regular" panose="02000503000000000000" pitchFamily="50" charset="0"/>
              <a:buChar char="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3725137-410E-4B4D-BC7B-C44181C917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15" y="6156835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E54027B-EC29-43E3-8734-14465AA64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1" y="6156835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6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69B6E7E-C7DD-4BD4-9527-7442B249E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1" y="6072314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2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601201"/>
            <a:ext cx="2762042" cy="5815475"/>
          </a:xfrm>
          <a:prstGeom prst="rect">
            <a:avLst/>
          </a:prstGeom>
          <a:solidFill>
            <a:srgbClr val="8395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933454"/>
            <a:ext cx="2273889" cy="1722419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699" y="1179829"/>
            <a:ext cx="4988243" cy="4658216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94" y="2836654"/>
            <a:ext cx="2273889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342892" indent="0">
              <a:buNone/>
              <a:defRPr sz="825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04466" y="6456921"/>
            <a:ext cx="21335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895" y="6452595"/>
            <a:ext cx="518790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727" y="6456921"/>
            <a:ext cx="789383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42083-5166-4D4A-A7FF-9E810086A5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5769" y="3289300"/>
            <a:ext cx="6858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DEE6FFF-27AC-45D6-9366-0AA6D5D1E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1" y="6149594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4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641355"/>
            <a:ext cx="8468144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6" y="5260127"/>
            <a:ext cx="8272213" cy="99814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DFB25D8-C450-4A0A-9A07-ECC5F7A417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1" y="6216649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7"/>
            <a:ext cx="8272212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6" y="6423919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5" y="6423919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7" y="6423919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F7D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787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24" r:id="rId5"/>
    <p:sldLayoutId id="2147483718" r:id="rId6"/>
    <p:sldLayoutId id="2147483719" r:id="rId7"/>
    <p:sldLayoutId id="2147483720" r:id="rId8"/>
    <p:sldLayoutId id="2147483723" r:id="rId9"/>
    <p:sldLayoutId id="2147483721" r:id="rId10"/>
    <p:sldLayoutId id="2147483722" r:id="rId11"/>
  </p:sldLayoutIdLst>
  <p:hf sldNum="0" hdr="0" ftr="0" dt="0"/>
  <p:txStyles>
    <p:titleStyle>
      <a:lvl1pPr algn="l" defTabSz="342892" rtl="0" eaLnBrk="1" latinLnBrk="0" hangingPunct="1">
        <a:spcBef>
          <a:spcPct val="0"/>
        </a:spcBef>
        <a:buNone/>
        <a:defRPr sz="2400" b="0" kern="1200" cap="all">
          <a:solidFill>
            <a:schemeClr val="accent2">
              <a:lumMod val="75000"/>
            </a:schemeClr>
          </a:solidFill>
          <a:latin typeface="Source Sans Pro Black" panose="020B0803030403020204" pitchFamily="34" charset="0"/>
          <a:ea typeface="Source Sans Pro Black" panose="020B0803030403020204" pitchFamily="34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494" indent="-229494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accent2">
              <a:lumMod val="7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472488" indent="-229494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accent2">
              <a:lumMod val="7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674984" indent="-202495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accent2">
              <a:lumMod val="7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931477" indent="-175496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accent2">
              <a:lumMod val="7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201470" indent="-175496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accent2">
              <a:lumMod val="7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1424965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49959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4954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099948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uentu.com/blog/english/how-to-think-in-english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lobio.com/blog/25-of-the-best-motivational-quotes-from-scientist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kiddle.co/Research#:~:text=Research%20is%20the%20process%20of,trying%20to%20better%20explain%20observations.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dreamstime.com/wordcard-research-kids-working-computer-wordcard-research-kids-working-computer-illustration-image113346199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spo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://kids.yahoo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1.bp.blogspot.com/-qtRh1KLFCvk/VjDk1ACMMbI/AAAAAAAAcYk/FSO3q3heyww/s1600/shopping%2Bcart%2Bwith%2Bkids.p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F7232-D508-48AB-B6D5-4303CBFAF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89" y="1963136"/>
            <a:ext cx="8272211" cy="2147467"/>
          </a:xfrm>
        </p:spPr>
        <p:txBody>
          <a:bodyPr>
            <a:normAutofit/>
          </a:bodyPr>
          <a:lstStyle/>
          <a:p>
            <a:pPr algn="r"/>
            <a:r>
              <a:rPr lang="en-US" sz="5400" dirty="0" smtClean="0"/>
              <a:t>RESEARCH 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69E7C-9C8B-40B1-B774-F5A3C8D2C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dirty="0" smtClean="0"/>
              <a:t>Does your Invention Already Exist?</a:t>
            </a:r>
            <a:endParaRPr lang="en-US" sz="36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1A03F1A-98B1-4841-8F46-64369CFDBBDC}"/>
              </a:ext>
            </a:extLst>
          </p:cNvPr>
          <p:cNvSpPr txBox="1">
            <a:spLocks/>
          </p:cNvSpPr>
          <p:nvPr/>
        </p:nvSpPr>
        <p:spPr>
          <a:xfrm>
            <a:off x="3645243" y="6257444"/>
            <a:ext cx="4694925" cy="600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lvl1pPr>
            <a:lvl2pPr marL="342892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685783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028675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371566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1714457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348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program of the</a:t>
            </a:r>
          </a:p>
        </p:txBody>
      </p:sp>
    </p:spTree>
    <p:extLst>
      <p:ext uri="{BB962C8B-B14F-4D97-AF65-F5344CB8AC3E}">
        <p14:creationId xmlns:p14="http://schemas.microsoft.com/office/powerpoint/2010/main" val="4150314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EBD7-7281-45DA-B9AA-A9BD2C58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919" t="14937" r="12543" b="16192"/>
          <a:stretch/>
        </p:blipFill>
        <p:spPr>
          <a:xfrm>
            <a:off x="2434281" y="813368"/>
            <a:ext cx="4831491" cy="3777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0AF7B2-160A-49D8-8C09-0A05D3757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20" y="4008632"/>
            <a:ext cx="6422862" cy="28493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36C7158-549C-4EBD-97B0-8769C9A3DBA6}"/>
              </a:ext>
            </a:extLst>
          </p:cNvPr>
          <p:cNvSpPr txBox="1">
            <a:spLocks/>
          </p:cNvSpPr>
          <p:nvPr/>
        </p:nvSpPr>
        <p:spPr>
          <a:xfrm>
            <a:off x="3337651" y="5144650"/>
            <a:ext cx="6141308" cy="577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892" rtl="0" eaLnBrk="1" latinLnBrk="0" hangingPunct="1">
              <a:spcBef>
                <a:spcPct val="0"/>
              </a:spcBef>
              <a:buNone/>
              <a:defRPr sz="2400" b="0" kern="1200" cap="all">
                <a:solidFill>
                  <a:schemeClr val="accent2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/>
              <a:t>RESEARCH AT HOME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84695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EBD7-7281-45DA-B9AA-A9BD2C58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92747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CHALLENGE: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EC34-4D68-4413-BCB9-190623D1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03" y="2001795"/>
            <a:ext cx="8272211" cy="1304238"/>
          </a:xfrm>
        </p:spPr>
        <p:txBody>
          <a:bodyPr>
            <a:noAutofit/>
          </a:bodyPr>
          <a:lstStyle/>
          <a:p>
            <a:pPr marL="0" indent="0" algn="ctr">
              <a:buClr>
                <a:srgbClr val="7030A0"/>
              </a:buClr>
              <a:buNone/>
            </a:pPr>
            <a:r>
              <a:rPr lang="en-US" sz="4400" dirty="0" smtClean="0"/>
              <a:t>Research your problem and your solution ideas at home.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SzPct val="115000"/>
              <a:buNone/>
            </a:pPr>
            <a:endParaRPr lang="en-US" sz="4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25676" y="6219169"/>
            <a:ext cx="5148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https://www.pearsoned.com/classrooms-no-walls/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676" y="3031801"/>
            <a:ext cx="6288891" cy="302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EBD7-7281-45DA-B9AA-A9BD2C58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INSTRUCTIONS: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EC34-4D68-4413-BCB9-190623D1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7" y="1890876"/>
            <a:ext cx="8272211" cy="4084474"/>
          </a:xfrm>
        </p:spPr>
        <p:txBody>
          <a:bodyPr>
            <a:noAutofit/>
          </a:bodyPr>
          <a:lstStyle/>
          <a:p>
            <a:pPr marL="342900" indent="-342900">
              <a:buClr>
                <a:srgbClr val="7030A0"/>
              </a:buClr>
              <a:buAutoNum type="arabicPeriod"/>
            </a:pPr>
            <a:r>
              <a:rPr lang="en-US" sz="2800" dirty="0" smtClean="0"/>
              <a:t>Use 2 </a:t>
            </a:r>
            <a:r>
              <a:rPr lang="en-US" sz="2800" dirty="0"/>
              <a:t>internet resources and 1 other resource </a:t>
            </a:r>
            <a:endParaRPr lang="en-US" sz="2800" dirty="0" smtClean="0"/>
          </a:p>
          <a:p>
            <a:pPr lvl="1">
              <a:buClr>
                <a:srgbClr val="7030A0"/>
              </a:buClr>
            </a:pPr>
            <a:r>
              <a:rPr lang="en-US" sz="2800" dirty="0" smtClean="0"/>
              <a:t>library</a:t>
            </a:r>
            <a:endParaRPr lang="en-US" sz="2800" dirty="0"/>
          </a:p>
          <a:p>
            <a:pPr lvl="1">
              <a:buClr>
                <a:srgbClr val="7030A0"/>
              </a:buClr>
            </a:pPr>
            <a:r>
              <a:rPr lang="en-US" sz="2800" dirty="0"/>
              <a:t>interview with a professional about </a:t>
            </a:r>
            <a:r>
              <a:rPr lang="en-US" sz="2800"/>
              <a:t>the </a:t>
            </a:r>
            <a:r>
              <a:rPr lang="en-US" sz="2800" smtClean="0"/>
              <a:t>topic </a:t>
            </a:r>
            <a:endParaRPr lang="en-US" sz="2800" dirty="0"/>
          </a:p>
          <a:p>
            <a:pPr lvl="1">
              <a:buClr>
                <a:srgbClr val="7030A0"/>
              </a:buClr>
            </a:pPr>
            <a:r>
              <a:rPr lang="en-US" sz="2800" dirty="0"/>
              <a:t>a book from </a:t>
            </a:r>
            <a:r>
              <a:rPr lang="en-US" sz="2800" dirty="0" smtClean="0"/>
              <a:t>home</a:t>
            </a:r>
            <a:endParaRPr lang="en-US" sz="2800" dirty="0"/>
          </a:p>
          <a:p>
            <a:pPr marL="342900" indent="-342900">
              <a:buClr>
                <a:srgbClr val="7030A0"/>
              </a:buClr>
              <a:buAutoNum type="arabicPeriod"/>
            </a:pPr>
            <a:r>
              <a:rPr lang="en-US" sz="2800" dirty="0" smtClean="0"/>
              <a:t>Spend at least 60 minutes doing research.</a:t>
            </a:r>
          </a:p>
          <a:p>
            <a:pPr marL="242994" lvl="1" indent="0">
              <a:buClr>
                <a:srgbClr val="7030A0"/>
              </a:buCl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776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EBD7-7281-45DA-B9AA-A9BD2C58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THINK ABOUT: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EC34-4D68-4413-BCB9-190623D1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5" y="1890876"/>
            <a:ext cx="5828981" cy="442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What resources can you use? </a:t>
            </a:r>
          </a:p>
          <a:p>
            <a:pPr marL="0" indent="0">
              <a:buNone/>
            </a:pPr>
            <a:r>
              <a:rPr lang="en-US" sz="3200" dirty="0" smtClean="0"/>
              <a:t>Who can you talk to?</a:t>
            </a:r>
          </a:p>
          <a:p>
            <a:pPr marL="0" indent="0">
              <a:buNone/>
            </a:pPr>
            <a:r>
              <a:rPr lang="en-US" sz="3200" dirty="0" smtClean="0"/>
              <a:t>What questions do you want to ask?</a:t>
            </a:r>
          </a:p>
          <a:p>
            <a:pPr marL="0" indent="0">
              <a:buNone/>
            </a:pPr>
            <a:r>
              <a:rPr lang="en-US" sz="3200" dirty="0" smtClean="0"/>
              <a:t>What information do you want to find?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799" r="53632"/>
          <a:stretch/>
        </p:blipFill>
        <p:spPr>
          <a:xfrm>
            <a:off x="6116594" y="901100"/>
            <a:ext cx="2678009" cy="3480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4876" y="4395416"/>
            <a:ext cx="192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https://www.fluentu.com/blog/english/how-to-think-in-english/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35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EBD7-7281-45DA-B9AA-A9BD2C58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INSTRUCTIONS: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EC34-4D68-4413-BCB9-190623D1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7" y="1890876"/>
            <a:ext cx="8272211" cy="2171673"/>
          </a:xfrm>
        </p:spPr>
        <p:txBody>
          <a:bodyPr>
            <a:noAutofit/>
          </a:bodyPr>
          <a:lstStyle/>
          <a:p>
            <a:pPr marL="0" indent="0">
              <a:buClr>
                <a:srgbClr val="7030A0"/>
              </a:buClr>
              <a:buNone/>
            </a:pPr>
            <a:r>
              <a:rPr lang="en-US" sz="3600" dirty="0" smtClean="0"/>
              <a:t>3. Complete the My Invention Research Worksheet.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26832" y="6074230"/>
            <a:ext cx="247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https://www.govtech.com/education/k-12/Classroom-Spotlight-Nancy-VanEenenaam-helping-students-learn-to-code-at-Eagle-Crest.html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832" y="3226525"/>
            <a:ext cx="4065121" cy="271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2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66BC3-1E08-472C-BC48-010606EF0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1747" y="902043"/>
            <a:ext cx="8666977" cy="1029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Today I learned…</a:t>
            </a:r>
          </a:p>
          <a:p>
            <a:pPr marL="0" indent="0">
              <a:buNone/>
            </a:pPr>
            <a:r>
              <a:rPr lang="en-US" sz="2400" dirty="0" smtClean="0"/>
              <a:t>How to use different resources to research my problem and solution.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37" t="22980" b="23177"/>
          <a:stretch/>
        </p:blipFill>
        <p:spPr>
          <a:xfrm>
            <a:off x="1752841" y="2333334"/>
            <a:ext cx="5784788" cy="31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7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66BC3-1E08-472C-BC48-010606EF0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1114" y="1742303"/>
            <a:ext cx="3184638" cy="34885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Learning Goal: </a:t>
            </a:r>
            <a:r>
              <a:rPr lang="en-US" sz="2400" dirty="0" smtClean="0"/>
              <a:t>I will research my problem and solution by using the internet and talking to people. I will determine if my invention idea is original and unique. 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48280" y="4784424"/>
            <a:ext cx="5004487" cy="278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chemeClr val="tx1">
                    <a:lumMod val="75000"/>
                  </a:schemeClr>
                </a:solidFill>
                <a:hlinkClick r:id="rId3"/>
              </a:rPr>
              <a:t>https://www.hellobio.com/blog/25-of-the-best-motivational-quotes-from-scientists.html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Source Sans Pro ExtraLight" panose="020B0303030403020204" pitchFamily="34" charset="0"/>
              <a:ea typeface="Source Sans Pro ExtraLight" panose="020B0303030403020204" pitchFamily="34" charset="0"/>
            </a:endParaRPr>
          </a:p>
        </p:txBody>
      </p:sp>
      <p:pic>
        <p:nvPicPr>
          <p:cNvPr id="1026" name="Picture 2" descr="25 of the Best Motivational Quotes from Scientis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0" y="2066554"/>
            <a:ext cx="5004487" cy="261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8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EBD7-7281-45DA-B9AA-A9BD2C58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MATERIALS: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EC34-4D68-4413-BCB9-190623D1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2212152"/>
            <a:ext cx="8272211" cy="4084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FROM HOME: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Pencil or pen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Notebook paper 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en-US" sz="24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/>
              <a:t>FROM YOUR TEACHER: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PDF worksheet (or link) for My Invention Research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YIP Inventor Journal</a:t>
            </a:r>
            <a:r>
              <a:rPr lang="en-US" dirty="0"/>
              <a:t> </a:t>
            </a:r>
            <a:endParaRPr lang="en-US" dirty="0" smtClean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i="1" dirty="0" smtClean="0"/>
              <a:t>Optional: </a:t>
            </a:r>
            <a:r>
              <a:rPr lang="en-US" sz="2400" dirty="0" smtClean="0"/>
              <a:t>PDF</a:t>
            </a:r>
            <a:r>
              <a:rPr lang="en-US" sz="2400" dirty="0"/>
              <a:t>: YIP Suggested Research Websites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6459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35897" y="2224216"/>
            <a:ext cx="4739696" cy="36368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</a:rPr>
              <a:t>Research</a:t>
            </a:r>
            <a:r>
              <a:rPr lang="en-US" sz="3600" dirty="0">
                <a:solidFill>
                  <a:srgbClr val="7030A0"/>
                </a:solidFill>
              </a:rPr>
              <a:t> is the process of solving problems and finding </a:t>
            </a:r>
            <a:r>
              <a:rPr lang="en-US" sz="3600" b="1" dirty="0">
                <a:solidFill>
                  <a:srgbClr val="7030A0"/>
                </a:solidFill>
              </a:rPr>
              <a:t>facts</a:t>
            </a:r>
            <a:r>
              <a:rPr lang="en-US" sz="3600" dirty="0">
                <a:solidFill>
                  <a:srgbClr val="7030A0"/>
                </a:solidFill>
              </a:rPr>
              <a:t> in an </a:t>
            </a:r>
            <a:r>
              <a:rPr lang="en-US" sz="3600" dirty="0" smtClean="0">
                <a:solidFill>
                  <a:srgbClr val="7030A0"/>
                </a:solidFill>
              </a:rPr>
              <a:t>organized </a:t>
            </a:r>
            <a:r>
              <a:rPr lang="en-US" sz="3600" dirty="0">
                <a:solidFill>
                  <a:srgbClr val="7030A0"/>
                </a:solidFill>
              </a:rPr>
              <a:t>way. ... </a:t>
            </a:r>
            <a:r>
              <a:rPr lang="en-US" sz="3600" b="1" dirty="0">
                <a:solidFill>
                  <a:srgbClr val="7030A0"/>
                </a:solidFill>
              </a:rPr>
              <a:t>Research</a:t>
            </a:r>
            <a:r>
              <a:rPr lang="en-US" sz="3600" dirty="0">
                <a:solidFill>
                  <a:srgbClr val="7030A0"/>
                </a:solidFill>
              </a:rPr>
              <a:t> is done by using what is known (if anything), and building on it.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897" y="6327285"/>
            <a:ext cx="459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https://kids.kiddle.co/Research#:~:text=Research%20is%20the%20process%20of,trying%20to%20better%20explain%20observations.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897" y="988541"/>
            <a:ext cx="653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WHAT IS RESEARCH?</a:t>
            </a:r>
            <a:endParaRPr lang="en-US" sz="3600" dirty="0">
              <a:solidFill>
                <a:srgbClr val="7030A0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178" b="9346"/>
          <a:stretch/>
        </p:blipFill>
        <p:spPr>
          <a:xfrm>
            <a:off x="5338119" y="1828800"/>
            <a:ext cx="3305556" cy="28436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65644" y="4806778"/>
            <a:ext cx="28780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  <a:hlinkClick r:id="rId5"/>
              </a:rPr>
              <a:t>https://www.dreamstime.com/wordcard-research-kids-working-computer-wordcard-research-kids-working-computer-illustration-image113346199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Source Sans Pro ExtraLight" panose="020B0303030403020204" pitchFamily="34" charset="0"/>
              <a:ea typeface="Source Sans Pro ExtraLight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5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60487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How can we learn more?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10166"/>
            <a:ext cx="3896075" cy="4580569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How can inventors find out </a:t>
            </a:r>
            <a:r>
              <a:rPr lang="en-US" sz="2400" dirty="0" smtClean="0">
                <a:solidFill>
                  <a:srgbClr val="7030A0"/>
                </a:solidFill>
              </a:rPr>
              <a:t>more about </a:t>
            </a:r>
            <a:r>
              <a:rPr lang="en-US" sz="2400" dirty="0">
                <a:solidFill>
                  <a:srgbClr val="7030A0"/>
                </a:solidFill>
              </a:rPr>
              <a:t>the problems they want </a:t>
            </a:r>
            <a:r>
              <a:rPr lang="en-US" sz="2400" dirty="0" smtClean="0">
                <a:solidFill>
                  <a:srgbClr val="7030A0"/>
                </a:solidFill>
              </a:rPr>
              <a:t>to solve?</a:t>
            </a:r>
            <a:endParaRPr lang="en-US" sz="2400" dirty="0">
              <a:solidFill>
                <a:srgbClr val="7030A0"/>
              </a:solidFill>
            </a:endParaRPr>
          </a:p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How do they find out who is </a:t>
            </a:r>
            <a:r>
              <a:rPr lang="en-US" sz="2400" dirty="0" smtClean="0">
                <a:solidFill>
                  <a:srgbClr val="7030A0"/>
                </a:solidFill>
              </a:rPr>
              <a:t>affected by </a:t>
            </a:r>
            <a:r>
              <a:rPr lang="en-US" sz="2400" dirty="0">
                <a:solidFill>
                  <a:srgbClr val="7030A0"/>
                </a:solidFill>
              </a:rPr>
              <a:t>a problem</a:t>
            </a:r>
            <a:r>
              <a:rPr lang="en-US" sz="2400" dirty="0" smtClean="0">
                <a:solidFill>
                  <a:srgbClr val="7030A0"/>
                </a:solidFill>
              </a:rPr>
              <a:t>?</a:t>
            </a:r>
            <a:endParaRPr lang="en-US" sz="2400" dirty="0">
              <a:solidFill>
                <a:srgbClr val="7030A0"/>
              </a:solidFill>
            </a:endParaRPr>
          </a:p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How do they find out how </a:t>
            </a:r>
            <a:r>
              <a:rPr lang="en-US" sz="2400" dirty="0" smtClean="0">
                <a:solidFill>
                  <a:srgbClr val="7030A0"/>
                </a:solidFill>
              </a:rPr>
              <a:t>many people </a:t>
            </a:r>
            <a:r>
              <a:rPr lang="en-US" sz="2400" dirty="0">
                <a:solidFill>
                  <a:srgbClr val="7030A0"/>
                </a:solidFill>
              </a:rPr>
              <a:t>are affected by this problem</a:t>
            </a:r>
            <a:r>
              <a:rPr lang="en-US" sz="2400" dirty="0" smtClean="0">
                <a:solidFill>
                  <a:srgbClr val="7030A0"/>
                </a:solidFill>
              </a:rPr>
              <a:t>?</a:t>
            </a:r>
            <a:endParaRPr lang="en-US" sz="2400" dirty="0">
              <a:solidFill>
                <a:srgbClr val="7030A0"/>
              </a:solidFill>
            </a:endParaRPr>
          </a:p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How would they know where to </a:t>
            </a:r>
            <a:r>
              <a:rPr lang="en-US" sz="2400" dirty="0" smtClean="0">
                <a:solidFill>
                  <a:srgbClr val="7030A0"/>
                </a:solidFill>
              </a:rPr>
              <a:t>find peo</a:t>
            </a:r>
            <a:r>
              <a:rPr lang="en-US" sz="2400" dirty="0" smtClean="0"/>
              <a:t>ple </a:t>
            </a:r>
            <a:r>
              <a:rPr lang="en-US" sz="2400" dirty="0"/>
              <a:t>who are affected by it?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0789" y="1733733"/>
            <a:ext cx="4247318" cy="4031873"/>
          </a:xfrm>
          <a:prstGeom prst="rect">
            <a:avLst/>
          </a:prstGeom>
          <a:solidFill>
            <a:srgbClr val="FFC00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Class ideas:</a:t>
            </a: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3200" dirty="0" smtClean="0">
              <a:solidFill>
                <a:schemeClr val="bg2">
                  <a:lumMod val="10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3200" dirty="0" smtClean="0">
              <a:solidFill>
                <a:schemeClr val="bg2">
                  <a:lumMod val="10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3200" dirty="0" smtClean="0">
              <a:solidFill>
                <a:schemeClr val="bg2">
                  <a:lumMod val="10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5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nce Upon A Teacher: Kindergarteners Use Their &quot;Magic ...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880">
            <a:off x="3735829" y="3207013"/>
            <a:ext cx="1947563" cy="2019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6" y="725272"/>
            <a:ext cx="8272212" cy="50702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GUIDED DISCOVERY: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403" y="2594613"/>
            <a:ext cx="4200157" cy="2916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Think about your invention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  <a:endParaRPr lang="en-US" sz="2800" dirty="0">
              <a:solidFill>
                <a:srgbClr val="7030A0"/>
              </a:solidFill>
            </a:endParaRPr>
          </a:p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List </a:t>
            </a:r>
            <a:r>
              <a:rPr lang="en-US" sz="2800" b="1" dirty="0">
                <a:solidFill>
                  <a:srgbClr val="7030A0"/>
                </a:solidFill>
              </a:rPr>
              <a:t>5 words </a:t>
            </a:r>
            <a:r>
              <a:rPr lang="en-US" sz="2800" dirty="0">
                <a:solidFill>
                  <a:srgbClr val="7030A0"/>
                </a:solidFill>
              </a:rPr>
              <a:t>you would use </a:t>
            </a:r>
            <a:r>
              <a:rPr lang="en-US" sz="2800" dirty="0" smtClean="0">
                <a:solidFill>
                  <a:srgbClr val="7030A0"/>
                </a:solidFill>
              </a:rPr>
              <a:t>to describe </a:t>
            </a:r>
            <a:r>
              <a:rPr lang="en-US" sz="2800" dirty="0">
                <a:solidFill>
                  <a:srgbClr val="7030A0"/>
                </a:solidFill>
              </a:rPr>
              <a:t>your invention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  <a:endParaRPr lang="en-US" sz="2800" dirty="0">
              <a:solidFill>
                <a:srgbClr val="7030A0"/>
              </a:solidFill>
            </a:endParaRPr>
          </a:p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Use these words when you </a:t>
            </a:r>
            <a:r>
              <a:rPr lang="en-US" sz="2800" dirty="0" smtClean="0">
                <a:solidFill>
                  <a:srgbClr val="7030A0"/>
                </a:solidFill>
              </a:rPr>
              <a:t>research your </a:t>
            </a:r>
            <a:r>
              <a:rPr lang="en-US" sz="2800" dirty="0">
                <a:solidFill>
                  <a:srgbClr val="7030A0"/>
                </a:solidFill>
              </a:rPr>
              <a:t>idea on the internet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  <a:endParaRPr lang="en-US" sz="2800" dirty="0">
              <a:solidFill>
                <a:srgbClr val="7030A0"/>
              </a:solidFill>
            </a:endParaRPr>
          </a:p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Have an adult help you!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388" y="2594613"/>
            <a:ext cx="3939687" cy="3244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Example: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Pencil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What 5 words describe a pencil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What comes up on the internet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when you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type in those words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E.g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. Something </a:t>
            </a:r>
            <a:r>
              <a:rPr lang="en-US" sz="2000" b="1" u="sng" dirty="0">
                <a:solidFill>
                  <a:schemeClr val="bg2">
                    <a:lumMod val="10000"/>
                  </a:schemeClr>
                </a:solidFill>
              </a:rPr>
              <a:t>wooden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that has</a:t>
            </a:r>
            <a:r>
              <a:rPr lang="en-US" sz="2000" b="1" u="sng" dirty="0">
                <a:solidFill>
                  <a:schemeClr val="bg2">
                    <a:lumMod val="10000"/>
                  </a:schemeClr>
                </a:solidFill>
              </a:rPr>
              <a:t> lead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that you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use to </a:t>
            </a:r>
            <a:r>
              <a:rPr lang="en-US" sz="2000" b="1" u="sng" dirty="0">
                <a:solidFill>
                  <a:schemeClr val="bg2">
                    <a:lumMod val="10000"/>
                  </a:schemeClr>
                </a:solidFill>
              </a:rPr>
              <a:t>write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and </a:t>
            </a:r>
            <a:r>
              <a:rPr lang="en-US" sz="2000" b="1" u="sng" dirty="0">
                <a:solidFill>
                  <a:schemeClr val="bg2">
                    <a:lumMod val="10000"/>
                  </a:schemeClr>
                </a:solidFill>
              </a:rPr>
              <a:t>erase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521" y="1210643"/>
            <a:ext cx="8572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Describe your invention using </a:t>
            </a:r>
            <a:r>
              <a:rPr lang="en-US" sz="3600" b="1" u="sng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key words</a:t>
            </a:r>
            <a:r>
              <a:rPr lang="en-US" sz="36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044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DO AN INTERNET SEARCH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97" y="2500656"/>
            <a:ext cx="49303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Go to a research site like </a:t>
            </a:r>
            <a:r>
              <a:rPr lang="en-US" sz="2800" dirty="0" smtClean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libraryspot.com</a:t>
            </a:r>
            <a:r>
              <a:rPr lang="en-US" sz="28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 </a:t>
            </a:r>
            <a:r>
              <a:rPr lang="en-US" sz="2800" dirty="0" smtClean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kids.yahoo.com</a:t>
            </a:r>
            <a:r>
              <a:rPr lang="en-US" sz="2800" dirty="0" smtClean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Type in your key words.</a:t>
            </a: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do you find? What can you learn?</a:t>
            </a:r>
          </a:p>
          <a:p>
            <a:pPr>
              <a:buClr>
                <a:srgbClr val="7030A0"/>
              </a:buClr>
            </a:pPr>
            <a:endParaRPr lang="en-US" sz="2400" dirty="0" smtClean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97" y="175042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Try your key words on the internet.</a:t>
            </a:r>
            <a:endParaRPr lang="en-US" sz="28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329" y="6072973"/>
            <a:ext cx="505391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   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You may need an adult to help you here!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347694" y="5701986"/>
            <a:ext cx="849208" cy="8413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44745" y="5494904"/>
            <a:ext cx="29779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https://www.istockphoto.com/illustrations/computer-asian-boy?mediatype=illustration&amp;phrase=computer%20asian%20boy&amp;sort=mostpopular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055" y="2327866"/>
            <a:ext cx="3609669" cy="313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8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DO AN INTERNET SEARCH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3189" y="1859892"/>
            <a:ext cx="7904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7030A0"/>
              </a:buClr>
              <a:buFont typeface="+mj-lt"/>
              <a:buAutoNum type="arabicPeriod" startAt="4"/>
            </a:pPr>
            <a:r>
              <a:rPr lang="en-US" sz="3200" dirty="0" smtClean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Now try a shopping site like Amazon.com or Target.com</a:t>
            </a:r>
          </a:p>
        </p:txBody>
      </p:sp>
      <p:pic>
        <p:nvPicPr>
          <p:cNvPr id="3" name="Picture 2" descr="THE VIEW FROM FEZ: Child Rearing - Moroccan sty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5" y="3736096"/>
            <a:ext cx="3367777" cy="2752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2509" y="3079013"/>
            <a:ext cx="45843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7030A0"/>
              </a:buClr>
              <a:buFont typeface="+mj-lt"/>
              <a:buAutoNum type="arabicPeriod" startAt="5"/>
            </a:pPr>
            <a:r>
              <a:rPr lang="en-US" sz="32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items come up?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eriod" startAt="5"/>
            </a:pPr>
            <a:r>
              <a:rPr lang="en-US" sz="32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are these similar or different </a:t>
            </a:r>
            <a:r>
              <a:rPr lang="en-US" sz="3200" dirty="0" smtClean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from </a:t>
            </a:r>
            <a:r>
              <a:rPr lang="en-US" sz="32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your idea?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7914" y="6203092"/>
            <a:ext cx="2903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hlinkClick r:id="rId4"/>
              </a:rPr>
              <a:t>http://1.bp.blogspot.com/-qtRh1KLFCvk/VjDk1ACMMbI/AAAAAAAAcYk/FSO3q3heyww/s1600/shopping%2Bcart%2Bwith%2Bkids.png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3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64194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THINK ABOUT IT…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054" y="2166668"/>
            <a:ext cx="78588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Website name </a:t>
            </a:r>
            <a:r>
              <a:rPr lang="en-US" sz="36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 address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Names</a:t>
            </a:r>
            <a:r>
              <a:rPr lang="en-US" sz="36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of experts who provided information in the information found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Facts</a:t>
            </a:r>
            <a:r>
              <a:rPr lang="en-US" sz="36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about the problem and/or the solution idea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similar ideas exist- </a:t>
            </a:r>
            <a:r>
              <a:rPr lang="en-US" sz="36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is </a:t>
            </a:r>
            <a:r>
              <a:rPr lang="en-US" sz="3600" dirty="0" smtClean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your </a:t>
            </a:r>
            <a:r>
              <a:rPr lang="en-US" sz="36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idea the same and how is it </a:t>
            </a:r>
            <a:r>
              <a:rPr lang="en-US" sz="3600" dirty="0" smtClean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different?</a:t>
            </a:r>
            <a:endParaRPr lang="en-US" sz="36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895" y="1507524"/>
            <a:ext cx="8152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important information should you record?</a:t>
            </a:r>
            <a:endParaRPr lang="en-US" sz="28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5651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Custom 2">
      <a:dk1>
        <a:srgbClr val="7F7F7F"/>
      </a:dk1>
      <a:lt1>
        <a:sysClr val="window" lastClr="FFFFFF"/>
      </a:lt1>
      <a:dk2>
        <a:srgbClr val="647C9C"/>
      </a:dk2>
      <a:lt2>
        <a:srgbClr val="E7E6E6"/>
      </a:lt2>
      <a:accent1>
        <a:srgbClr val="00AED4"/>
      </a:accent1>
      <a:accent2>
        <a:srgbClr val="7030A0"/>
      </a:accent2>
      <a:accent3>
        <a:srgbClr val="A5A5A5"/>
      </a:accent3>
      <a:accent4>
        <a:srgbClr val="92D050"/>
      </a:accent4>
      <a:accent5>
        <a:srgbClr val="5B9BD5"/>
      </a:accent5>
      <a:accent6>
        <a:srgbClr val="FFC000"/>
      </a:accent6>
      <a:hlink>
        <a:srgbClr val="7030A0"/>
      </a:hlink>
      <a:folHlink>
        <a:srgbClr val="954F7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542</Words>
  <Application>Microsoft Office PowerPoint</Application>
  <PresentationFormat>On-screen Show (4:3)</PresentationFormat>
  <Paragraphs>95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Font Awesome 5 Brands Regular</vt:lpstr>
      <vt:lpstr>Gill Sans MT</vt:lpstr>
      <vt:lpstr>Source Sans Pro</vt:lpstr>
      <vt:lpstr>Source Sans Pro Black</vt:lpstr>
      <vt:lpstr>Source Sans Pro ExtraLight</vt:lpstr>
      <vt:lpstr>Source Sans Pro Light</vt:lpstr>
      <vt:lpstr>Source Sans Pro Semibold</vt:lpstr>
      <vt:lpstr>Wingdings 2</vt:lpstr>
      <vt:lpstr>DividendVTI</vt:lpstr>
      <vt:lpstr>RESEARCH </vt:lpstr>
      <vt:lpstr>PowerPoint Presentation</vt:lpstr>
      <vt:lpstr>MATERIALS:</vt:lpstr>
      <vt:lpstr>PowerPoint Presentation</vt:lpstr>
      <vt:lpstr>How can we learn more?</vt:lpstr>
      <vt:lpstr>GUIDED DISCOVERY:</vt:lpstr>
      <vt:lpstr>DO AN INTERNET SEARCH</vt:lpstr>
      <vt:lpstr>DO AN INTERNET SEARCH</vt:lpstr>
      <vt:lpstr>THINK ABOUT IT…</vt:lpstr>
      <vt:lpstr>ACTIVITY:</vt:lpstr>
      <vt:lpstr>CHALLENGE:</vt:lpstr>
      <vt:lpstr>INSTRUCTIONS:</vt:lpstr>
      <vt:lpstr>THINK ABOUT:</vt:lpstr>
      <vt:lpstr>INSTRUCTIONS: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Fuel the spark of innovation</dc:title>
  <dc:creator>Sara Munro</dc:creator>
  <cp:lastModifiedBy>Christina White</cp:lastModifiedBy>
  <cp:revision>105</cp:revision>
  <dcterms:created xsi:type="dcterms:W3CDTF">2019-09-23T15:08:37Z</dcterms:created>
  <dcterms:modified xsi:type="dcterms:W3CDTF">2020-11-12T13:46:31Z</dcterms:modified>
</cp:coreProperties>
</file>