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59" r:id="rId8"/>
    <p:sldId id="260" r:id="rId9"/>
    <p:sldId id="261" r:id="rId10"/>
    <p:sldId id="262" r:id="rId11"/>
    <p:sldId id="264" r:id="rId12"/>
    <p:sldId id="263" r:id="rId13"/>
    <p:sldId id="265" r:id="rId14"/>
    <p:sldId id="266" r:id="rId15"/>
    <p:sldId id="268" r:id="rId16"/>
    <p:sldId id="269" r:id="rId17"/>
    <p:sldId id="270" r:id="rId18"/>
    <p:sldId id="271" r:id="rId19"/>
    <p:sldId id="275" r:id="rId20"/>
    <p:sldId id="267" r:id="rId21"/>
    <p:sldId id="272" r:id="rId22"/>
    <p:sldId id="276" r:id="rId23"/>
    <p:sldId id="277" r:id="rId24"/>
    <p:sldId id="278" r:id="rId25"/>
    <p:sldId id="292" r:id="rId26"/>
    <p:sldId id="279" r:id="rId27"/>
    <p:sldId id="280" r:id="rId28"/>
    <p:sldId id="293" r:id="rId29"/>
    <p:sldId id="281" r:id="rId30"/>
    <p:sldId id="290" r:id="rId31"/>
    <p:sldId id="282" r:id="rId32"/>
    <p:sldId id="294" r:id="rId33"/>
    <p:sldId id="283" r:id="rId34"/>
    <p:sldId id="291" r:id="rId35"/>
    <p:sldId id="284" r:id="rId36"/>
    <p:sldId id="285" r:id="rId37"/>
    <p:sldId id="286" r:id="rId38"/>
    <p:sldId id="287" r:id="rId39"/>
    <p:sldId id="273" r:id="rId40"/>
    <p:sldId id="295" r:id="rId41"/>
    <p:sldId id="298" r:id="rId42"/>
    <p:sldId id="299" r:id="rId43"/>
    <p:sldId id="300" r:id="rId44"/>
    <p:sldId id="301" r:id="rId45"/>
    <p:sldId id="288" r:id="rId46"/>
    <p:sldId id="296" r:id="rId47"/>
    <p:sldId id="297" r:id="rId48"/>
    <p:sldId id="274"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1235D5-6EC8-1A06-FB14-1B23E831CE2E}" v="20" dt="2025-04-15T19:21:12.2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88" autoAdjust="0"/>
    <p:restoredTop sz="94660"/>
  </p:normalViewPr>
  <p:slideViewPr>
    <p:cSldViewPr snapToGrid="0">
      <p:cViewPr varScale="1">
        <p:scale>
          <a:sx n="109" d="100"/>
          <a:sy n="109" d="100"/>
        </p:scale>
        <p:origin x="536" y="17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8/22/2025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hyperlink" Target="https://dashboard.princetonreview.com/V3/TestsAndTools" TargetMode="External"/><Relationship Id="rId2" Type="http://schemas.openxmlformats.org/officeDocument/2006/relationships/hyperlink" Target="file:///C:\Users\wxg10070.VTC\AppData\Local\Programs\bluebook\Bluebook.exe" TargetMode="Externa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4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New Digital SAT 2024</a:t>
            </a:r>
          </a:p>
        </p:txBody>
      </p:sp>
    </p:spTree>
    <p:extLst>
      <p:ext uri="{BB962C8B-B14F-4D97-AF65-F5344CB8AC3E}">
        <p14:creationId xmlns:p14="http://schemas.microsoft.com/office/powerpoint/2010/main" val="3325060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931817"/>
          </a:xfrm>
        </p:spPr>
        <p:txBody>
          <a:bodyPr/>
          <a:lstStyle/>
          <a:p>
            <a:r>
              <a:rPr lang="en-US" dirty="0"/>
              <a:t>Something New</a:t>
            </a:r>
          </a:p>
        </p:txBody>
      </p:sp>
      <p:sp>
        <p:nvSpPr>
          <p:cNvPr id="4" name="Text Placeholder 3"/>
          <p:cNvSpPr>
            <a:spLocks noGrp="1"/>
          </p:cNvSpPr>
          <p:nvPr>
            <p:ph type="body" idx="1"/>
          </p:nvPr>
        </p:nvSpPr>
        <p:spPr>
          <a:xfrm>
            <a:off x="2155371" y="1754536"/>
            <a:ext cx="9849395" cy="4737703"/>
          </a:xfrm>
        </p:spPr>
        <p:txBody>
          <a:bodyPr>
            <a:normAutofit/>
          </a:bodyPr>
          <a:lstStyle/>
          <a:p>
            <a:pPr marL="457200" indent="-457200">
              <a:buFont typeface="Wingdings" panose="05000000000000000000" pitchFamily="2" charset="2"/>
              <a:buChar char="v"/>
            </a:pPr>
            <a:r>
              <a:rPr lang="en-US" sz="3200" dirty="0"/>
              <a:t>Some questions within a module are also weighted</a:t>
            </a:r>
          </a:p>
          <a:p>
            <a:pPr marL="457200" indent="-457200">
              <a:buFont typeface="Wingdings" panose="05000000000000000000" pitchFamily="2" charset="2"/>
              <a:buChar char="v"/>
            </a:pPr>
            <a:r>
              <a:rPr lang="en-US" sz="3200" dirty="0"/>
              <a:t>Doing better on those will increase your score more than doing well on easier, non-weighted questions. </a:t>
            </a:r>
          </a:p>
          <a:p>
            <a:pPr marL="457200" indent="-457200">
              <a:buFont typeface="Wingdings" panose="05000000000000000000" pitchFamily="2" charset="2"/>
              <a:buChar char="v"/>
            </a:pPr>
            <a:r>
              <a:rPr lang="en-US" sz="3200" dirty="0"/>
              <a:t>Score is determined not only by how many questions you got right but also by how hard those questions were. </a:t>
            </a:r>
          </a:p>
        </p:txBody>
      </p:sp>
    </p:spTree>
    <p:extLst>
      <p:ext uri="{BB962C8B-B14F-4D97-AF65-F5344CB8AC3E}">
        <p14:creationId xmlns:p14="http://schemas.microsoft.com/office/powerpoint/2010/main" val="439501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931817"/>
          </a:xfrm>
        </p:spPr>
        <p:txBody>
          <a:bodyPr/>
          <a:lstStyle/>
          <a:p>
            <a:r>
              <a:rPr lang="en-US" dirty="0"/>
              <a:t>New Test Taking Strategies</a:t>
            </a:r>
          </a:p>
        </p:txBody>
      </p:sp>
      <p:sp>
        <p:nvSpPr>
          <p:cNvPr id="4" name="Text Placeholder 3"/>
          <p:cNvSpPr>
            <a:spLocks noGrp="1"/>
          </p:cNvSpPr>
          <p:nvPr>
            <p:ph type="body" idx="1"/>
          </p:nvPr>
        </p:nvSpPr>
        <p:spPr>
          <a:xfrm>
            <a:off x="2155371" y="1754536"/>
            <a:ext cx="9849395" cy="4737703"/>
          </a:xfrm>
        </p:spPr>
        <p:txBody>
          <a:bodyPr>
            <a:normAutofit fontScale="77500" lnSpcReduction="20000"/>
          </a:bodyPr>
          <a:lstStyle/>
          <a:p>
            <a:pPr marL="285750" lvl="0" indent="-285750">
              <a:buFont typeface="Wingdings" panose="05000000000000000000" pitchFamily="2" charset="2"/>
              <a:buChar char="ü"/>
            </a:pPr>
            <a:r>
              <a:rPr lang="en-US" b="1" u="sng" dirty="0"/>
              <a:t>TAKE THE EASY TEST FIRST</a:t>
            </a:r>
            <a:r>
              <a:rPr lang="en-US" dirty="0"/>
              <a:t> </a:t>
            </a:r>
          </a:p>
          <a:p>
            <a:pPr marL="742950" lvl="1" indent="-285750">
              <a:buFont typeface="Courier New" panose="02070309020205020404" pitchFamily="49" charset="0"/>
              <a:buChar char="o"/>
            </a:pPr>
            <a:r>
              <a:rPr lang="en-US" dirty="0"/>
              <a:t>Within a section, each question counts toward your score. </a:t>
            </a:r>
          </a:p>
          <a:p>
            <a:pPr marL="742950" lvl="1" indent="-285750">
              <a:buFont typeface="Courier New" panose="02070309020205020404" pitchFamily="49" charset="0"/>
              <a:buChar char="o"/>
            </a:pPr>
            <a:r>
              <a:rPr lang="en-US" dirty="0"/>
              <a:t>you can answer questions in any order you like. </a:t>
            </a:r>
          </a:p>
          <a:p>
            <a:pPr marL="742950" lvl="1" indent="-285750">
              <a:buFont typeface="Arial" panose="020B0604020202020204" pitchFamily="34" charset="0"/>
              <a:buChar char="•"/>
            </a:pPr>
            <a:r>
              <a:rPr lang="en-US" dirty="0"/>
              <a:t>To maximize your score, leave the questions you don’t like for last is called taking the easy test first. </a:t>
            </a:r>
          </a:p>
          <a:p>
            <a:pPr marL="742950" lvl="1" indent="-285750">
              <a:buFont typeface="Wingdings" panose="05000000000000000000" pitchFamily="2" charset="2"/>
              <a:buChar char="v"/>
            </a:pPr>
            <a:r>
              <a:rPr lang="en-US" dirty="0"/>
              <a:t>Skip early and skip often, resulting in two passes through an individual module. </a:t>
            </a:r>
          </a:p>
          <a:p>
            <a:pPr marL="285750" lvl="0" indent="-285750">
              <a:buFont typeface="Wingdings" panose="05000000000000000000" pitchFamily="2" charset="2"/>
              <a:buChar char="ü"/>
            </a:pPr>
            <a:r>
              <a:rPr lang="en-US" b="1" u="sng" dirty="0"/>
              <a:t>Embrace Your POOD</a:t>
            </a:r>
            <a:endParaRPr lang="en-US" dirty="0"/>
          </a:p>
          <a:p>
            <a:pPr marL="285750" lvl="0" indent="-285750">
              <a:buFont typeface="Wingdings" panose="05000000000000000000" pitchFamily="2" charset="2"/>
              <a:buChar char="v"/>
            </a:pPr>
            <a:r>
              <a:rPr lang="en-US" b="1" u="sng" dirty="0"/>
              <a:t>Mark and Move On</a:t>
            </a:r>
            <a:endParaRPr lang="en-US" dirty="0"/>
          </a:p>
          <a:p>
            <a:pPr marL="742950" lvl="1" indent="-285750">
              <a:buFont typeface="Wingdings" panose="05000000000000000000" pitchFamily="2" charset="2"/>
              <a:buChar char="v"/>
            </a:pPr>
            <a:r>
              <a:rPr lang="en-US" i="1" u="sng" dirty="0"/>
              <a:t>If you think a question is worth coming back, use the Mark for Review tool to add a little flag next to the question</a:t>
            </a:r>
            <a:r>
              <a:rPr lang="en-US" dirty="0"/>
              <a:t>. </a:t>
            </a:r>
          </a:p>
          <a:p>
            <a:pPr marL="742950" lvl="1" indent="-285750">
              <a:buFont typeface="Wingdings" panose="05000000000000000000" pitchFamily="2" charset="2"/>
              <a:buChar char="v"/>
            </a:pPr>
            <a:r>
              <a:rPr lang="en-US" dirty="0"/>
              <a:t>Keep on moving until you find a question that better suits your POOD.</a:t>
            </a:r>
          </a:p>
          <a:p>
            <a:pPr marL="742950" lvl="1" indent="-285750">
              <a:buFont typeface="Courier New" panose="02070309020205020404" pitchFamily="49" charset="0"/>
              <a:buChar char="o"/>
            </a:pPr>
            <a:r>
              <a:rPr lang="en-US" dirty="0"/>
              <a:t>A troublesome question </a:t>
            </a:r>
            <a:r>
              <a:rPr lang="en-US" b="1" u="sng" dirty="0"/>
              <a:t>don’t keep working on it. Mark it and move on to do more questions.</a:t>
            </a:r>
            <a:r>
              <a:rPr lang="en-US" dirty="0"/>
              <a:t> </a:t>
            </a:r>
          </a:p>
          <a:p>
            <a:pPr marL="742950" lvl="1" indent="-285750">
              <a:buFont typeface="Wingdings" panose="05000000000000000000" pitchFamily="2" charset="2"/>
              <a:buChar char="v"/>
            </a:pPr>
            <a:r>
              <a:rPr lang="en-US" dirty="0"/>
              <a:t>Once you’ve conquered all the questions in your POOD come back and retry a question.</a:t>
            </a:r>
          </a:p>
          <a:p>
            <a:pPr marL="742950" lvl="1" indent="-285750">
              <a:buFont typeface="Courier New" panose="02070309020205020404" pitchFamily="49" charset="0"/>
              <a:buChar char="o"/>
            </a:pPr>
            <a:r>
              <a:rPr lang="en-US" dirty="0"/>
              <a:t>Find another question in the module to distract your brain whenever you get stuck. </a:t>
            </a:r>
          </a:p>
          <a:p>
            <a:pPr marL="742950" lvl="1" indent="-285750">
              <a:buFont typeface="Wingdings" panose="05000000000000000000" pitchFamily="2" charset="2"/>
              <a:buChar char="v"/>
            </a:pPr>
            <a:r>
              <a:rPr lang="en-US" dirty="0"/>
              <a:t>You can see the marked questions at a glance both at the end of the module and by opening the module overview at any time. </a:t>
            </a:r>
          </a:p>
          <a:p>
            <a:pPr marL="742950" lvl="1" indent="-285750">
              <a:buFont typeface="Wingdings" panose="05000000000000000000" pitchFamily="2" charset="2"/>
              <a:buChar char="v"/>
            </a:pPr>
            <a:r>
              <a:rPr lang="en-US" dirty="0"/>
              <a:t>Clicking the black bar at the bottom of the screen opens the Review tool, which gives you an overview of the module that will look something like this.</a:t>
            </a:r>
          </a:p>
        </p:txBody>
      </p:sp>
    </p:spTree>
    <p:extLst>
      <p:ext uri="{BB962C8B-B14F-4D97-AF65-F5344CB8AC3E}">
        <p14:creationId xmlns:p14="http://schemas.microsoft.com/office/powerpoint/2010/main" val="4251869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wipe(down)">
                                      <p:cBhvr>
                                        <p:cTn id="10" dur="500"/>
                                        <p:tgtEl>
                                          <p:spTgt spid="4">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wipe(down)">
                                      <p:cBhvr>
                                        <p:cTn id="13" dur="500"/>
                                        <p:tgtEl>
                                          <p:spTgt spid="4">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wipe(down)">
                                      <p:cBhvr>
                                        <p:cTn id="16" dur="500"/>
                                        <p:tgtEl>
                                          <p:spTgt spid="4">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wipe(down)">
                                      <p:cBhvr>
                                        <p:cTn id="19" dur="500"/>
                                        <p:tgtEl>
                                          <p:spTgt spid="4">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wipe(down)">
                                      <p:cBhvr>
                                        <p:cTn id="24" dur="500"/>
                                        <p:tgtEl>
                                          <p:spTgt spid="4">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animEffect transition="in" filter="wipe(down)">
                                      <p:cBhvr>
                                        <p:cTn id="29" dur="500"/>
                                        <p:tgtEl>
                                          <p:spTgt spid="4">
                                            <p:txEl>
                                              <p:pRg st="6" end="6"/>
                                            </p:txEl>
                                          </p:spTgt>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wipe(down)">
                                      <p:cBhvr>
                                        <p:cTn id="32" dur="500"/>
                                        <p:tgtEl>
                                          <p:spTgt spid="4">
                                            <p:txEl>
                                              <p:pRg st="7" end="7"/>
                                            </p:txEl>
                                          </p:spTgt>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animEffect transition="in" filter="wipe(down)">
                                      <p:cBhvr>
                                        <p:cTn id="35" dur="500"/>
                                        <p:tgtEl>
                                          <p:spTgt spid="4">
                                            <p:txEl>
                                              <p:pRg st="8" end="8"/>
                                            </p:txEl>
                                          </p:spTgt>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4">
                                            <p:txEl>
                                              <p:pRg st="9" end="9"/>
                                            </p:txEl>
                                          </p:spTgt>
                                        </p:tgtEl>
                                        <p:attrNameLst>
                                          <p:attrName>style.visibility</p:attrName>
                                        </p:attrNameLst>
                                      </p:cBhvr>
                                      <p:to>
                                        <p:strVal val="visible"/>
                                      </p:to>
                                    </p:set>
                                    <p:animEffect transition="in" filter="wipe(down)">
                                      <p:cBhvr>
                                        <p:cTn id="38" dur="500"/>
                                        <p:tgtEl>
                                          <p:spTgt spid="4">
                                            <p:txEl>
                                              <p:pRg st="9" end="9"/>
                                            </p:txEl>
                                          </p:spTgt>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4">
                                            <p:txEl>
                                              <p:pRg st="10" end="10"/>
                                            </p:txEl>
                                          </p:spTgt>
                                        </p:tgtEl>
                                        <p:attrNameLst>
                                          <p:attrName>style.visibility</p:attrName>
                                        </p:attrNameLst>
                                      </p:cBhvr>
                                      <p:to>
                                        <p:strVal val="visible"/>
                                      </p:to>
                                    </p:set>
                                    <p:animEffect transition="in" filter="wipe(down)">
                                      <p:cBhvr>
                                        <p:cTn id="41" dur="500"/>
                                        <p:tgtEl>
                                          <p:spTgt spid="4">
                                            <p:txEl>
                                              <p:pRg st="10" end="10"/>
                                            </p:txEl>
                                          </p:spTgt>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4">
                                            <p:txEl>
                                              <p:pRg st="11" end="11"/>
                                            </p:txEl>
                                          </p:spTgt>
                                        </p:tgtEl>
                                        <p:attrNameLst>
                                          <p:attrName>style.visibility</p:attrName>
                                        </p:attrNameLst>
                                      </p:cBhvr>
                                      <p:to>
                                        <p:strVal val="visible"/>
                                      </p:to>
                                    </p:set>
                                    <p:animEffect transition="in" filter="wipe(down)">
                                      <p:cBhvr>
                                        <p:cTn id="44" dur="500"/>
                                        <p:tgtEl>
                                          <p:spTgt spid="4">
                                            <p:txEl>
                                              <p:pRg st="11" end="11"/>
                                            </p:txEl>
                                          </p:spTgt>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4">
                                            <p:txEl>
                                              <p:pRg st="12" end="12"/>
                                            </p:txEl>
                                          </p:spTgt>
                                        </p:tgtEl>
                                        <p:attrNameLst>
                                          <p:attrName>style.visibility</p:attrName>
                                        </p:attrNameLst>
                                      </p:cBhvr>
                                      <p:to>
                                        <p:strVal val="visible"/>
                                      </p:to>
                                    </p:set>
                                    <p:animEffect transition="in" filter="wipe(down)">
                                      <p:cBhvr>
                                        <p:cTn id="47" dur="500"/>
                                        <p:tgtEl>
                                          <p:spTgt spid="4">
                                            <p:txEl>
                                              <p:pRg st="12" end="12"/>
                                            </p:txEl>
                                          </p:spTgt>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4">
                                            <p:txEl>
                                              <p:pRg st="13" end="13"/>
                                            </p:txEl>
                                          </p:spTgt>
                                        </p:tgtEl>
                                        <p:attrNameLst>
                                          <p:attrName>style.visibility</p:attrName>
                                        </p:attrNameLst>
                                      </p:cBhvr>
                                      <p:to>
                                        <p:strVal val="visible"/>
                                      </p:to>
                                    </p:set>
                                    <p:animEffect transition="in" filter="wipe(down)">
                                      <p:cBhvr>
                                        <p:cTn id="50"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931817"/>
          </a:xfrm>
        </p:spPr>
        <p:txBody>
          <a:bodyPr/>
          <a:lstStyle/>
          <a:p>
            <a:r>
              <a:rPr lang="en-US" dirty="0"/>
              <a:t>Navigating Bluebook</a:t>
            </a:r>
          </a:p>
        </p:txBody>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2589212" y="1998617"/>
            <a:ext cx="7821885" cy="4258492"/>
          </a:xfrm>
          <a:prstGeom prst="rect">
            <a:avLst/>
          </a:prstGeom>
        </p:spPr>
      </p:pic>
    </p:spTree>
    <p:extLst>
      <p:ext uri="{BB962C8B-B14F-4D97-AF65-F5344CB8AC3E}">
        <p14:creationId xmlns:p14="http://schemas.microsoft.com/office/powerpoint/2010/main" val="1363459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931817"/>
          </a:xfrm>
        </p:spPr>
        <p:txBody>
          <a:bodyPr/>
          <a:lstStyle/>
          <a:p>
            <a:r>
              <a:rPr lang="en-US" dirty="0"/>
              <a:t>New Test Taking Strategies</a:t>
            </a:r>
          </a:p>
        </p:txBody>
      </p:sp>
      <p:sp>
        <p:nvSpPr>
          <p:cNvPr id="4" name="Text Placeholder 3"/>
          <p:cNvSpPr>
            <a:spLocks noGrp="1"/>
          </p:cNvSpPr>
          <p:nvPr>
            <p:ph type="body" idx="1"/>
          </p:nvPr>
        </p:nvSpPr>
        <p:spPr>
          <a:xfrm>
            <a:off x="2155371" y="1754536"/>
            <a:ext cx="9849395" cy="4737703"/>
          </a:xfrm>
        </p:spPr>
        <p:txBody>
          <a:bodyPr>
            <a:normAutofit/>
          </a:bodyPr>
          <a:lstStyle/>
          <a:p>
            <a:pPr marL="285750" lvl="0" indent="-285750">
              <a:buFont typeface="Wingdings" panose="05000000000000000000" pitchFamily="2" charset="2"/>
              <a:buChar char="Ø"/>
            </a:pPr>
            <a:r>
              <a:rPr lang="en-US" dirty="0"/>
              <a:t>In your first pass, only do questions that you think you can do quickly and accurately.</a:t>
            </a:r>
          </a:p>
          <a:p>
            <a:pPr marL="285750" lvl="0" indent="-285750">
              <a:buFont typeface="Wingdings" panose="05000000000000000000" pitchFamily="2" charset="2"/>
              <a:buChar char="Ø"/>
            </a:pPr>
            <a:r>
              <a:rPr lang="en-US" dirty="0"/>
              <a:t>If you start a question and get stuck, mark it and move on. </a:t>
            </a:r>
          </a:p>
          <a:p>
            <a:pPr marL="285750" lvl="0" indent="-285750">
              <a:buFont typeface="Wingdings" panose="05000000000000000000" pitchFamily="2" charset="2"/>
              <a:buChar char="Ø"/>
            </a:pPr>
            <a:r>
              <a:rPr lang="en-US" dirty="0"/>
              <a:t>If you think a question is a good one to do later, mark it to easily find it again. </a:t>
            </a:r>
          </a:p>
          <a:p>
            <a:pPr marL="285750" lvl="0" indent="-285750">
              <a:buFont typeface="Wingdings" panose="05000000000000000000" pitchFamily="2" charset="2"/>
              <a:buChar char="Ø"/>
            </a:pPr>
            <a:r>
              <a:rPr lang="en-US" dirty="0"/>
              <a:t>If you see a question that looks tough but may be in your POOD, leave it blank.</a:t>
            </a:r>
          </a:p>
          <a:p>
            <a:pPr marL="285750" lvl="0" indent="-285750">
              <a:buFont typeface="Wingdings" panose="05000000000000000000" pitchFamily="2" charset="2"/>
              <a:buChar char="Ø"/>
            </a:pPr>
            <a:r>
              <a:rPr lang="en-US" dirty="0"/>
              <a:t>If you see a question that you know you never want to tackle, fill in an answer and move on. </a:t>
            </a:r>
          </a:p>
          <a:p>
            <a:pPr marL="285750" lvl="0" indent="-285750">
              <a:buFont typeface="Wingdings" panose="05000000000000000000" pitchFamily="2" charset="2"/>
              <a:buChar char="Ø"/>
            </a:pPr>
            <a:r>
              <a:rPr lang="en-US" dirty="0"/>
              <a:t>In your second pass, do the marked questions that seem most suited to your POOD. Then do any unanswered questions you think are worth trying. </a:t>
            </a:r>
          </a:p>
          <a:p>
            <a:pPr marL="285750" lvl="0" indent="-285750">
              <a:buFont typeface="Wingdings" panose="05000000000000000000" pitchFamily="2" charset="2"/>
              <a:buChar char="Ø"/>
            </a:pPr>
            <a:r>
              <a:rPr lang="en-US" dirty="0"/>
              <a:t>If you decide to skip any questions in the second pass, fill in an answer and move on. In the last minute or two, use the Review tool to ensure that every question has been answered.</a:t>
            </a:r>
          </a:p>
          <a:p>
            <a:pPr marL="285750" lvl="0" indent="-285750">
              <a:buFont typeface="Wingdings" panose="05000000000000000000" pitchFamily="2" charset="2"/>
              <a:buChar char="ü"/>
            </a:pPr>
            <a:endParaRPr lang="en-US" dirty="0"/>
          </a:p>
        </p:txBody>
      </p:sp>
    </p:spTree>
    <p:extLst>
      <p:ext uri="{BB962C8B-B14F-4D97-AF65-F5344CB8AC3E}">
        <p14:creationId xmlns:p14="http://schemas.microsoft.com/office/powerpoint/2010/main" val="1171150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dow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dow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down)">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931817"/>
          </a:xfrm>
        </p:spPr>
        <p:txBody>
          <a:bodyPr/>
          <a:lstStyle/>
          <a:p>
            <a:r>
              <a:rPr lang="en-US" dirty="0"/>
              <a:t>New Test Taking Strategies</a:t>
            </a:r>
          </a:p>
        </p:txBody>
      </p:sp>
      <p:sp>
        <p:nvSpPr>
          <p:cNvPr id="4" name="Text Placeholder 3"/>
          <p:cNvSpPr>
            <a:spLocks noGrp="1"/>
          </p:cNvSpPr>
          <p:nvPr>
            <p:ph type="body" idx="1"/>
          </p:nvPr>
        </p:nvSpPr>
        <p:spPr>
          <a:xfrm>
            <a:off x="2155371" y="1754536"/>
            <a:ext cx="9849395" cy="4737703"/>
          </a:xfrm>
        </p:spPr>
        <p:txBody>
          <a:bodyPr>
            <a:normAutofit/>
          </a:bodyPr>
          <a:lstStyle/>
          <a:p>
            <a:r>
              <a:rPr lang="en-US" sz="3200" b="1" dirty="0">
                <a:solidFill>
                  <a:srgbClr val="FF0000"/>
                </a:solidFill>
              </a:rPr>
              <a:t>Just be careful when using the Review Page instead of accessing the overview from the question navigation bar. If you are on that page and click Next, it will end the module. You will not be asked if you are sure you want to submit your answers and move on. So, only click Next from the Review Page if all your answers have been entered.</a:t>
            </a:r>
            <a:endParaRPr lang="en-US" sz="3200" dirty="0">
              <a:solidFill>
                <a:srgbClr val="FF0000"/>
              </a:solidFill>
            </a:endParaRPr>
          </a:p>
          <a:p>
            <a:pPr lvl="0"/>
            <a:endParaRPr lang="en-US" dirty="0"/>
          </a:p>
        </p:txBody>
      </p:sp>
    </p:spTree>
    <p:extLst>
      <p:ext uri="{BB962C8B-B14F-4D97-AF65-F5344CB8AC3E}">
        <p14:creationId xmlns:p14="http://schemas.microsoft.com/office/powerpoint/2010/main" val="2217705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154" y="609600"/>
            <a:ext cx="10433457" cy="931817"/>
          </a:xfrm>
        </p:spPr>
        <p:txBody>
          <a:bodyPr>
            <a:normAutofit fontScale="90000"/>
          </a:bodyPr>
          <a:lstStyle/>
          <a:p>
            <a:r>
              <a:rPr lang="en-US" dirty="0"/>
              <a:t>Strategies – Some Old and Some New</a:t>
            </a:r>
          </a:p>
        </p:txBody>
      </p:sp>
      <p:sp>
        <p:nvSpPr>
          <p:cNvPr id="4" name="Text Placeholder 3"/>
          <p:cNvSpPr>
            <a:spLocks noGrp="1"/>
          </p:cNvSpPr>
          <p:nvPr>
            <p:ph type="body" idx="1"/>
          </p:nvPr>
        </p:nvSpPr>
        <p:spPr>
          <a:xfrm>
            <a:off x="2155372" y="1754536"/>
            <a:ext cx="4532812" cy="4737703"/>
          </a:xfrm>
        </p:spPr>
        <p:txBody>
          <a:bodyPr>
            <a:normAutofit/>
          </a:bodyPr>
          <a:lstStyle/>
          <a:p>
            <a:r>
              <a:rPr lang="en-US" b="1" u="sng" dirty="0"/>
              <a:t>Same Old Strategies</a:t>
            </a:r>
            <a:endParaRPr lang="en-US" dirty="0"/>
          </a:p>
          <a:p>
            <a:pPr marL="285750" indent="-285750">
              <a:buFont typeface="Arial" panose="020B0604020202020204" pitchFamily="34" charset="0"/>
              <a:buChar char="•"/>
            </a:pPr>
            <a:r>
              <a:rPr lang="en-US" dirty="0"/>
              <a:t>Slow down, score more. </a:t>
            </a:r>
          </a:p>
          <a:p>
            <a:pPr marL="285750" indent="-285750">
              <a:buFont typeface="Arial" panose="020B0604020202020204" pitchFamily="34" charset="0"/>
              <a:buChar char="•"/>
            </a:pPr>
            <a:r>
              <a:rPr lang="en-US" dirty="0"/>
              <a:t>Doing fewer questions can mean more correct answers overall!</a:t>
            </a:r>
          </a:p>
          <a:p>
            <a:pPr marL="285750" lvl="0" indent="-285750">
              <a:buFont typeface="Arial" panose="020B0604020202020204" pitchFamily="34" charset="0"/>
              <a:buChar char="•"/>
            </a:pPr>
            <a:r>
              <a:rPr lang="en-US" dirty="0"/>
              <a:t>No Wrong-Answer Penalty! </a:t>
            </a:r>
          </a:p>
          <a:p>
            <a:pPr marL="285750" lvl="0" indent="-285750">
              <a:buFont typeface="Arial" panose="020B0604020202020204" pitchFamily="34" charset="0"/>
              <a:buChar char="•"/>
            </a:pPr>
            <a:r>
              <a:rPr lang="en-US" dirty="0"/>
              <a:t>always guess rather than leaving a question blank. </a:t>
            </a:r>
          </a:p>
          <a:p>
            <a:pPr marL="285750" lvl="0" indent="-285750">
              <a:buFont typeface="Arial" panose="020B0604020202020204" pitchFamily="34" charset="0"/>
              <a:buChar char="•"/>
            </a:pPr>
            <a:r>
              <a:rPr lang="en-US" b="1" u="sng" dirty="0"/>
              <a:t>Use Letter Of The Day!</a:t>
            </a:r>
            <a:endParaRPr lang="en-US" dirty="0"/>
          </a:p>
          <a:p>
            <a:pPr marL="285750" lvl="0" indent="-285750">
              <a:buFont typeface="Arial" panose="020B0604020202020204" pitchFamily="34" charset="0"/>
              <a:buChar char="•"/>
            </a:pPr>
            <a:r>
              <a:rPr lang="en-US" dirty="0"/>
              <a:t>Look for Wrong Answers </a:t>
            </a:r>
            <a:r>
              <a:rPr lang="en-US" b="1" u="sng" dirty="0"/>
              <a:t>NOT</a:t>
            </a:r>
            <a:r>
              <a:rPr lang="en-US" dirty="0"/>
              <a:t> Right Answers</a:t>
            </a:r>
          </a:p>
          <a:p>
            <a:pPr marL="285750" lvl="0" indent="-285750">
              <a:buFont typeface="Arial" panose="020B0604020202020204" pitchFamily="34" charset="0"/>
              <a:buChar char="•"/>
            </a:pPr>
            <a:r>
              <a:rPr lang="en-US" dirty="0"/>
              <a:t>POE</a:t>
            </a:r>
          </a:p>
          <a:p>
            <a:pPr marL="285750" lvl="0" indent="-285750">
              <a:buFont typeface="Wingdings" panose="05000000000000000000" pitchFamily="2" charset="2"/>
              <a:buChar char="ü"/>
            </a:pPr>
            <a:endParaRPr lang="en-US" dirty="0"/>
          </a:p>
        </p:txBody>
      </p:sp>
      <p:sp>
        <p:nvSpPr>
          <p:cNvPr id="5" name="Text Placeholder 3"/>
          <p:cNvSpPr txBox="1">
            <a:spLocks/>
          </p:cNvSpPr>
          <p:nvPr/>
        </p:nvSpPr>
        <p:spPr>
          <a:xfrm>
            <a:off x="6688184" y="1375714"/>
            <a:ext cx="5212080" cy="4737703"/>
          </a:xfrm>
          <a:prstGeom prst="rect">
            <a:avLst/>
          </a:prstGeom>
        </p:spPr>
        <p:txBody>
          <a:bodyPr vert="horz" lIns="91440" tIns="45720" rIns="91440" bIns="45720" rtlCol="0" anchor="ctr">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9pPr>
          </a:lstStyle>
          <a:p>
            <a:r>
              <a:rPr lang="en-US" b="1" u="sng" dirty="0"/>
              <a:t>Some New Strategies</a:t>
            </a:r>
            <a:endParaRPr lang="en-US" dirty="0"/>
          </a:p>
          <a:p>
            <a:pPr marL="285750" lvl="0" indent="-285750">
              <a:buFont typeface="Arial" panose="020B0604020202020204" pitchFamily="34" charset="0"/>
              <a:buChar char="•"/>
            </a:pPr>
            <a:r>
              <a:rPr lang="en-US" dirty="0"/>
              <a:t>Use the Answer Eliminator Tool: Crosses off answer choices.</a:t>
            </a:r>
          </a:p>
          <a:p>
            <a:pPr marL="285750" lvl="0" indent="-285750">
              <a:buFont typeface="Arial" panose="020B0604020202020204" pitchFamily="34" charset="0"/>
              <a:buChar char="•"/>
            </a:pPr>
            <a:r>
              <a:rPr lang="en-US" dirty="0"/>
              <a:t>Use the Annotate Tool: If you highlight some text on the screen, you can then click the Annotate button to add a notation to that text.</a:t>
            </a:r>
          </a:p>
          <a:p>
            <a:pPr marL="285750" lvl="0" indent="-285750">
              <a:buFont typeface="Arial" panose="020B0604020202020204" pitchFamily="34" charset="0"/>
              <a:buChar char="•"/>
            </a:pPr>
            <a:r>
              <a:rPr lang="en-US" dirty="0"/>
              <a:t>Use Scratch Paper: given 3 pages of scratch paper. Be neat and organized for referral.</a:t>
            </a:r>
          </a:p>
          <a:p>
            <a:pPr marL="285750" indent="-285750">
              <a:buFont typeface="Wingdings" panose="05000000000000000000" pitchFamily="2" charset="2"/>
              <a:buChar char="ü"/>
            </a:pPr>
            <a:endParaRPr lang="en-US" dirty="0"/>
          </a:p>
        </p:txBody>
      </p:sp>
    </p:spTree>
    <p:extLst>
      <p:ext uri="{BB962C8B-B14F-4D97-AF65-F5344CB8AC3E}">
        <p14:creationId xmlns:p14="http://schemas.microsoft.com/office/powerpoint/2010/main" val="1969874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dow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dow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dow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dow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0" end="0"/>
                                            </p:txEl>
                                          </p:spTgt>
                                        </p:tgtEl>
                                        <p:attrNameLst>
                                          <p:attrName>style.visibility</p:attrName>
                                        </p:attrNameLst>
                                      </p:cBhvr>
                                      <p:to>
                                        <p:strVal val="visible"/>
                                      </p:to>
                                    </p:set>
                                    <p:animEffect transition="in" filter="wipe(down)">
                                      <p:cBhvr>
                                        <p:cTn id="47" dur="500"/>
                                        <p:tgtEl>
                                          <p:spTgt spid="5">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5">
                                            <p:txEl>
                                              <p:pRg st="1" end="1"/>
                                            </p:txEl>
                                          </p:spTgt>
                                        </p:tgtEl>
                                        <p:attrNameLst>
                                          <p:attrName>style.visibility</p:attrName>
                                        </p:attrNameLst>
                                      </p:cBhvr>
                                      <p:to>
                                        <p:strVal val="visible"/>
                                      </p:to>
                                    </p:set>
                                    <p:animEffect transition="in" filter="wipe(down)">
                                      <p:cBhvr>
                                        <p:cTn id="52" dur="500"/>
                                        <p:tgtEl>
                                          <p:spTgt spid="5">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5">
                                            <p:txEl>
                                              <p:pRg st="2" end="2"/>
                                            </p:txEl>
                                          </p:spTgt>
                                        </p:tgtEl>
                                        <p:attrNameLst>
                                          <p:attrName>style.visibility</p:attrName>
                                        </p:attrNameLst>
                                      </p:cBhvr>
                                      <p:to>
                                        <p:strVal val="visible"/>
                                      </p:to>
                                    </p:set>
                                    <p:animEffect transition="in" filter="wipe(down)">
                                      <p:cBhvr>
                                        <p:cTn id="57" dur="500"/>
                                        <p:tgtEl>
                                          <p:spTgt spid="5">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5">
                                            <p:txEl>
                                              <p:pRg st="3" end="3"/>
                                            </p:txEl>
                                          </p:spTgt>
                                        </p:tgtEl>
                                        <p:attrNameLst>
                                          <p:attrName>style.visibility</p:attrName>
                                        </p:attrNameLst>
                                      </p:cBhvr>
                                      <p:to>
                                        <p:strVal val="visible"/>
                                      </p:to>
                                    </p:set>
                                    <p:animEffect transition="in" filter="wipe(down)">
                                      <p:cBhvr>
                                        <p:cTn id="6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CD61B-9688-10DB-185B-AC30C3FC56A8}"/>
              </a:ext>
            </a:extLst>
          </p:cNvPr>
          <p:cNvSpPr>
            <a:spLocks noGrp="1"/>
          </p:cNvSpPr>
          <p:nvPr>
            <p:ph type="title"/>
          </p:nvPr>
        </p:nvSpPr>
        <p:spPr>
          <a:xfrm>
            <a:off x="1724628" y="609599"/>
            <a:ext cx="9779983" cy="5802776"/>
          </a:xfrm>
        </p:spPr>
        <p:txBody>
          <a:bodyPr/>
          <a:lstStyle/>
          <a:p>
            <a:pPr rtl="0" fontAlgn="base"/>
            <a:r>
              <a:rPr lang="en-US" sz="1800" b="1" i="0" u="sng" dirty="0">
                <a:solidFill>
                  <a:srgbClr val="000000"/>
                </a:solidFill>
                <a:effectLst/>
                <a:highlight>
                  <a:srgbClr val="FFFFFF"/>
                </a:highlight>
                <a:latin typeface="Calibri" panose="020F0502020204030204" pitchFamily="34" charset="0"/>
              </a:rPr>
              <a:t>Testing Conditions</a:t>
            </a:r>
            <a:r>
              <a:rPr lang="en-US" sz="1800" b="0" i="0" dirty="0">
                <a:solidFill>
                  <a:srgbClr val="000000"/>
                </a:solidFill>
                <a:effectLst/>
                <a:highlight>
                  <a:srgbClr val="FFFFFF"/>
                </a:highlight>
                <a:latin typeface="Calibri" panose="020F0502020204030204" pitchFamily="34" charset="0"/>
              </a:rPr>
              <a:t> </a:t>
            </a:r>
            <a:br>
              <a:rPr lang="en-US" sz="800" b="0" i="0" dirty="0">
                <a:solidFill>
                  <a:srgbClr val="000000"/>
                </a:solidFill>
                <a:effectLst/>
                <a:highlight>
                  <a:srgbClr val="FFFFFF"/>
                </a:highlight>
                <a:latin typeface="Segoe UI" panose="020B0502040204020203" pitchFamily="34" charset="0"/>
              </a:rPr>
            </a:br>
            <a:r>
              <a:rPr lang="en-US" sz="1800" b="0" i="0" dirty="0">
                <a:solidFill>
                  <a:srgbClr val="000000"/>
                </a:solidFill>
                <a:effectLst/>
                <a:highlight>
                  <a:srgbClr val="FFFFFF"/>
                </a:highlight>
                <a:latin typeface="Calibri" panose="020F0502020204030204" pitchFamily="34" charset="0"/>
              </a:rPr>
              <a:t>The SAT may be digital, but it is not an online test. It will still be administered at testing centers or schools with testing capabilities. It must be taken on a computer or laptop that has the College Board Bluebook app, which can be downloaded at </a:t>
            </a:r>
            <a:r>
              <a:rPr lang="en-US" sz="1800" b="0" i="0" dirty="0" err="1">
                <a:solidFill>
                  <a:srgbClr val="000000"/>
                </a:solidFill>
                <a:effectLst/>
                <a:highlight>
                  <a:srgbClr val="FFFFFF"/>
                </a:highlight>
                <a:latin typeface="Calibri" panose="020F0502020204030204" pitchFamily="34" charset="0"/>
              </a:rPr>
              <a:t>bluebook.app.collegeboard.org</a:t>
            </a:r>
            <a:r>
              <a:rPr lang="en-US" sz="1800" b="0" i="0" dirty="0">
                <a:solidFill>
                  <a:srgbClr val="000000"/>
                </a:solidFill>
                <a:effectLst/>
                <a:highlight>
                  <a:srgbClr val="FFFFFF"/>
                </a:highlight>
                <a:latin typeface="Calibri" panose="020F0502020204030204" pitchFamily="34" charset="0"/>
              </a:rPr>
              <a:t>/. </a:t>
            </a:r>
            <a:br>
              <a:rPr lang="en-US" sz="800" b="0" i="0" dirty="0">
                <a:solidFill>
                  <a:srgbClr val="000000"/>
                </a:solidFill>
                <a:effectLst/>
                <a:highlight>
                  <a:srgbClr val="FFFFFF"/>
                </a:highlight>
                <a:latin typeface="Segoe UI" panose="020B0502040204020203" pitchFamily="34" charset="0"/>
              </a:rPr>
            </a:br>
            <a:r>
              <a:rPr lang="en-US" sz="1800" b="0" i="0" dirty="0">
                <a:solidFill>
                  <a:srgbClr val="000000"/>
                </a:solidFill>
                <a:effectLst/>
                <a:highlight>
                  <a:srgbClr val="FFFFFF"/>
                </a:highlight>
                <a:latin typeface="Calibri" panose="020F0502020204030204" pitchFamily="34" charset="0"/>
              </a:rPr>
              <a:t>If you do not have your own device, and your school cannot provide one for you, you can request to borrow one from College Board when you register. </a:t>
            </a:r>
            <a:r>
              <a:rPr lang="en-US" sz="1800" b="1" i="0" dirty="0">
                <a:solidFill>
                  <a:srgbClr val="000000"/>
                </a:solidFill>
                <a:effectLst/>
                <a:highlight>
                  <a:srgbClr val="FFFFFF"/>
                </a:highlight>
                <a:latin typeface="Calibri" panose="020F0502020204030204" pitchFamily="34" charset="0"/>
              </a:rPr>
              <a:t>However, although College Board says that this process will run smoothly for students, we have our doubts. It is best to ensure that you have access to a device without relying on College Board, so borrow one from a friend or family member if you must.  </a:t>
            </a:r>
            <a:r>
              <a:rPr lang="en-US" sz="1800" b="0" i="0" dirty="0">
                <a:solidFill>
                  <a:srgbClr val="000000"/>
                </a:solidFill>
                <a:effectLst/>
                <a:highlight>
                  <a:srgbClr val="FFFFFF"/>
                </a:highlight>
                <a:latin typeface="Calibri" panose="020F0502020204030204" pitchFamily="34" charset="0"/>
              </a:rPr>
              <a:t>Once at the testing center, you will be given a code to access your test in the testing app. The app only needs access to the Internet for a brief period while assembling your test, then you can proceed despite any interruptions in internet connectivity or device power. College Board says that even if your battery dies, your test progress will be saved and no time will be lost, but it is a good idea to have a device that can hold a charge for at least 3 hours. </a:t>
            </a:r>
            <a:br>
              <a:rPr lang="en-US" sz="800" b="0" i="0" dirty="0">
                <a:solidFill>
                  <a:srgbClr val="000000"/>
                </a:solidFill>
                <a:effectLst/>
                <a:highlight>
                  <a:srgbClr val="FFFFFF"/>
                </a:highlight>
                <a:latin typeface="Segoe UI" panose="020B0502040204020203" pitchFamily="34" charset="0"/>
              </a:rPr>
            </a:br>
            <a:endParaRPr lang="en-US" dirty="0"/>
          </a:p>
        </p:txBody>
      </p:sp>
    </p:spTree>
    <p:extLst>
      <p:ext uri="{BB962C8B-B14F-4D97-AF65-F5344CB8AC3E}">
        <p14:creationId xmlns:p14="http://schemas.microsoft.com/office/powerpoint/2010/main" val="4195496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3772399" cy="1323703"/>
          </a:xfrm>
        </p:spPr>
        <p:txBody>
          <a:bodyPr/>
          <a:lstStyle/>
          <a:p>
            <a:r>
              <a:rPr lang="en-US" dirty="0">
                <a:hlinkClick r:id="rId2" action="ppaction://hlinkfile"/>
              </a:rPr>
              <a:t>Bluebook</a:t>
            </a:r>
            <a:endParaRPr lang="en-US" dirty="0"/>
          </a:p>
        </p:txBody>
      </p:sp>
      <p:sp>
        <p:nvSpPr>
          <p:cNvPr id="4" name="Title 1"/>
          <p:cNvSpPr txBox="1">
            <a:spLocks/>
          </p:cNvSpPr>
          <p:nvPr/>
        </p:nvSpPr>
        <p:spPr>
          <a:xfrm>
            <a:off x="2589212" y="2525487"/>
            <a:ext cx="7743509" cy="1323703"/>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4800" b="0" kern="1200" cap="none">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hlinkClick r:id="rId3"/>
              </a:rPr>
              <a:t>Princeton Review Online</a:t>
            </a:r>
            <a:endParaRPr lang="en-US" dirty="0"/>
          </a:p>
        </p:txBody>
      </p:sp>
    </p:spTree>
    <p:extLst>
      <p:ext uri="{BB962C8B-B14F-4D97-AF65-F5344CB8AC3E}">
        <p14:creationId xmlns:p14="http://schemas.microsoft.com/office/powerpoint/2010/main" val="4277714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 and Writing Test</a:t>
            </a:r>
          </a:p>
        </p:txBody>
      </p:sp>
      <p:pic>
        <p:nvPicPr>
          <p:cNvPr id="4" name="Picture 3"/>
          <p:cNvPicPr/>
          <p:nvPr/>
        </p:nvPicPr>
        <p:blipFill>
          <a:blip r:embed="rId2"/>
          <a:stretch>
            <a:fillRect/>
          </a:stretch>
        </p:blipFill>
        <p:spPr>
          <a:xfrm>
            <a:off x="3124200" y="3024187"/>
            <a:ext cx="7913914" cy="1652316"/>
          </a:xfrm>
          <a:prstGeom prst="rect">
            <a:avLst/>
          </a:prstGeom>
        </p:spPr>
      </p:pic>
    </p:spTree>
    <p:extLst>
      <p:ext uri="{BB962C8B-B14F-4D97-AF65-F5344CB8AC3E}">
        <p14:creationId xmlns:p14="http://schemas.microsoft.com/office/powerpoint/2010/main" val="810981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34A46-9CFF-0A5D-7872-D6B522A8521E}"/>
              </a:ext>
            </a:extLst>
          </p:cNvPr>
          <p:cNvSpPr>
            <a:spLocks noGrp="1"/>
          </p:cNvSpPr>
          <p:nvPr>
            <p:ph type="title"/>
          </p:nvPr>
        </p:nvSpPr>
        <p:spPr>
          <a:xfrm>
            <a:off x="1504709" y="127323"/>
            <a:ext cx="10687292" cy="6643868"/>
          </a:xfrm>
        </p:spPr>
        <p:txBody>
          <a:bodyPr>
            <a:normAutofit fontScale="90000"/>
          </a:bodyPr>
          <a:lstStyle/>
          <a:p>
            <a:pPr algn="l" rtl="0" fontAlgn="base">
              <a:buFont typeface="Arial" panose="020B0604020202020204" pitchFamily="34" charset="0"/>
              <a:buChar char="•"/>
            </a:pPr>
            <a:br>
              <a:rPr lang="en-US" sz="1800" b="1" i="0" dirty="0">
                <a:solidFill>
                  <a:srgbClr val="000000"/>
                </a:solidFill>
                <a:effectLst/>
                <a:highlight>
                  <a:srgbClr val="FFFFFF"/>
                </a:highlight>
                <a:latin typeface="Calibri" panose="020F0502020204030204" pitchFamily="34" charset="0"/>
              </a:rPr>
            </a:br>
            <a:br>
              <a:rPr lang="en-US" sz="1800" b="1"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 </a:t>
            </a:r>
            <a:br>
              <a:rPr lang="en-US" sz="800" b="0" i="0" dirty="0">
                <a:solidFill>
                  <a:srgbClr val="000000"/>
                </a:solidFill>
                <a:effectLst/>
                <a:highlight>
                  <a:srgbClr val="FFFFFF"/>
                </a:highlight>
                <a:latin typeface="Segoe UI" panose="020B0502040204020203" pitchFamily="34" charset="0"/>
              </a:rPr>
            </a:br>
            <a:r>
              <a:rPr lang="en-US" sz="1800" b="1" i="0" u="sng" dirty="0">
                <a:solidFill>
                  <a:srgbClr val="000000"/>
                </a:solidFill>
                <a:effectLst/>
                <a:highlight>
                  <a:srgbClr val="FFFFFF"/>
                </a:highlight>
                <a:latin typeface="Calibri" panose="020F0502020204030204" pitchFamily="34" charset="0"/>
              </a:rPr>
              <a:t>Specific Reading Strategies</a:t>
            </a:r>
            <a:r>
              <a:rPr lang="en-US" sz="1800" b="0" i="0" dirty="0">
                <a:solidFill>
                  <a:srgbClr val="000000"/>
                </a:solidFill>
                <a:effectLst/>
                <a:highlight>
                  <a:srgbClr val="FFFFFF"/>
                </a:highlight>
                <a:latin typeface="Calibri" panose="020F0502020204030204" pitchFamily="34" charset="0"/>
              </a:rPr>
              <a:t> </a:t>
            </a:r>
            <a:br>
              <a:rPr lang="en-US" sz="800" b="0" i="0" dirty="0">
                <a:solidFill>
                  <a:srgbClr val="000000"/>
                </a:solidFill>
                <a:effectLst/>
                <a:highlight>
                  <a:srgbClr val="FFFFFF"/>
                </a:highlight>
                <a:latin typeface="Segoe UI" panose="020B0502040204020203" pitchFamily="34" charset="0"/>
              </a:rPr>
            </a:br>
            <a:br>
              <a:rPr lang="en-US" sz="800" b="0" i="0" dirty="0">
                <a:solidFill>
                  <a:srgbClr val="000000"/>
                </a:solidFill>
                <a:effectLst/>
                <a:highlight>
                  <a:srgbClr val="FFFFFF"/>
                </a:highlight>
                <a:latin typeface="Segoe UI" panose="020B0502040204020203" pitchFamily="34" charset="0"/>
              </a:rPr>
            </a:br>
            <a:br>
              <a:rPr lang="en-US" sz="800" b="0" i="0" dirty="0">
                <a:solidFill>
                  <a:srgbClr val="000000"/>
                </a:solidFill>
                <a:effectLst/>
                <a:highlight>
                  <a:srgbClr val="FFFFFF"/>
                </a:highlight>
                <a:latin typeface="Segoe UI" panose="020B0502040204020203" pitchFamily="34" charset="0"/>
              </a:rPr>
            </a:br>
            <a:br>
              <a:rPr lang="en-US" sz="800" b="0" i="0" dirty="0">
                <a:solidFill>
                  <a:srgbClr val="000000"/>
                </a:solidFill>
                <a:effectLst/>
                <a:highlight>
                  <a:srgbClr val="FFFFFF"/>
                </a:highlight>
                <a:latin typeface="Segoe UI" panose="020B0502040204020203" pitchFamily="34" charset="0"/>
              </a:rPr>
            </a:br>
            <a:br>
              <a:rPr lang="en-US" sz="800" b="0" i="0" dirty="0">
                <a:solidFill>
                  <a:srgbClr val="000000"/>
                </a:solidFill>
                <a:effectLst/>
                <a:highlight>
                  <a:srgbClr val="FFFFFF"/>
                </a:highlight>
                <a:latin typeface="Segoe UI" panose="020B0502040204020203" pitchFamily="34" charset="0"/>
              </a:rPr>
            </a:br>
            <a:br>
              <a:rPr lang="en-US" sz="800" b="0" i="0" dirty="0">
                <a:solidFill>
                  <a:srgbClr val="000000"/>
                </a:solidFill>
                <a:effectLst/>
                <a:highlight>
                  <a:srgbClr val="FFFFFF"/>
                </a:highlight>
                <a:latin typeface="Segoe UI" panose="020B0502040204020203" pitchFamily="34" charset="0"/>
              </a:rPr>
            </a:br>
            <a:r>
              <a:rPr lang="en-US" sz="1800" b="1" i="0" dirty="0">
                <a:solidFill>
                  <a:srgbClr val="000000"/>
                </a:solidFill>
                <a:effectLst/>
                <a:highlight>
                  <a:srgbClr val="FFFFFF"/>
                </a:highlight>
                <a:latin typeface="Calibri" panose="020F0502020204030204" pitchFamily="34" charset="0"/>
              </a:rPr>
              <a:t>On the Digital SAT, you have to read actively -  to find specific information to answer specific questions. Once you’ve found the information, you need to understand what it’s actually saying.</a:t>
            </a:r>
            <a:r>
              <a:rPr lang="en-US" sz="1800" b="0" i="0" dirty="0">
                <a:solidFill>
                  <a:srgbClr val="000000"/>
                </a:solidFill>
                <a:effectLst/>
                <a:highlight>
                  <a:srgbClr val="FFFFFF"/>
                </a:highlight>
                <a:latin typeface="Calibri" panose="020F0502020204030204" pitchFamily="34" charset="0"/>
              </a:rPr>
              <a:t> </a:t>
            </a:r>
            <a:br>
              <a:rPr lang="en-US" sz="1800" b="0" i="0" dirty="0">
                <a:solidFill>
                  <a:srgbClr val="000000"/>
                </a:solidFill>
                <a:effectLst/>
                <a:highlight>
                  <a:srgbClr val="FFFFFF"/>
                </a:highlight>
                <a:latin typeface="Calibri" panose="020F0502020204030204" pitchFamily="34" charset="0"/>
              </a:rPr>
            </a:b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selecting the best vocabulary word to fill in a blank,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understanding the function of a portion of the text,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comparing multiple texts,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finding the main idea of a text,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determining which answer would best support the author’s argument, and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completing the text based on data from tables and graphs.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Immediately look for: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Question Type: Know your strengths and not all show up in a single module so excluded types are likely to appear in second module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Literature:  Fictional passages and Poems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Topic:  Science, History, The Arts, etc. </a:t>
            </a:r>
            <a:br>
              <a:rPr lang="en-US" sz="1800" b="0" i="0" dirty="0">
                <a:solidFill>
                  <a:srgbClr val="000000"/>
                </a:solidFill>
                <a:effectLst/>
                <a:highlight>
                  <a:srgbClr val="FFFFFF"/>
                </a:highlight>
                <a:latin typeface="Calibri" panose="020F0502020204030204" pitchFamily="34" charset="0"/>
              </a:rPr>
            </a:br>
            <a:br>
              <a:rPr lang="en-US" b="0" i="0" dirty="0">
                <a:solidFill>
                  <a:srgbClr val="000000"/>
                </a:solidFill>
                <a:effectLst/>
                <a:highlight>
                  <a:srgbClr val="FFFFFF"/>
                </a:highlight>
                <a:latin typeface="Segoe UI" panose="020B0502040204020203" pitchFamily="34" charset="0"/>
              </a:rPr>
            </a:br>
            <a:br>
              <a:rPr lang="en-US" b="0" i="0" dirty="0">
                <a:solidFill>
                  <a:srgbClr val="000000"/>
                </a:solidFill>
                <a:effectLst/>
                <a:highlight>
                  <a:srgbClr val="FFFFFF"/>
                </a:highlight>
                <a:latin typeface="Segoe UI" panose="020B0502040204020203" pitchFamily="34" charset="0"/>
              </a:rPr>
            </a:br>
            <a:r>
              <a:rPr lang="en-US" sz="1800" b="1" i="0" dirty="0">
                <a:solidFill>
                  <a:srgbClr val="000000"/>
                </a:solidFill>
                <a:effectLst/>
                <a:highlight>
                  <a:srgbClr val="FFFFFF"/>
                </a:highlight>
                <a:latin typeface="Calibri" panose="020F0502020204030204" pitchFamily="34" charset="0"/>
              </a:rPr>
              <a:t>Open Book Test!</a:t>
            </a:r>
            <a:r>
              <a:rPr lang="en-US" sz="1800" b="0" i="0" dirty="0">
                <a:solidFill>
                  <a:srgbClr val="000000"/>
                </a:solidFill>
                <a:effectLst/>
                <a:highlight>
                  <a:srgbClr val="FFFFFF"/>
                </a:highlight>
                <a:latin typeface="Calibri" panose="020F0502020204030204" pitchFamily="34" charset="0"/>
              </a:rPr>
              <a:t> </a:t>
            </a:r>
            <a:br>
              <a:rPr lang="en-US" b="0" i="0" dirty="0">
                <a:solidFill>
                  <a:srgbClr val="000000"/>
                </a:solidFill>
                <a:effectLst/>
                <a:highlight>
                  <a:srgbClr val="FFFFFF"/>
                </a:highlight>
                <a:latin typeface="Segoe UI" panose="020B0502040204020203" pitchFamily="34" charset="0"/>
              </a:rPr>
            </a:br>
            <a:endParaRPr lang="en-US" dirty="0"/>
          </a:p>
        </p:txBody>
      </p:sp>
    </p:spTree>
    <p:extLst>
      <p:ext uri="{BB962C8B-B14F-4D97-AF65-F5344CB8AC3E}">
        <p14:creationId xmlns:p14="http://schemas.microsoft.com/office/powerpoint/2010/main" val="2974584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Agenda</a:t>
            </a:r>
          </a:p>
        </p:txBody>
      </p:sp>
      <p:sp>
        <p:nvSpPr>
          <p:cNvPr id="3" name="Content Placeholder 2"/>
          <p:cNvSpPr>
            <a:spLocks noGrp="1"/>
          </p:cNvSpPr>
          <p:nvPr>
            <p:ph idx="1"/>
          </p:nvPr>
        </p:nvSpPr>
        <p:spPr>
          <a:xfrm>
            <a:off x="2592925" y="1545772"/>
            <a:ext cx="5927771" cy="4306389"/>
          </a:xfrm>
        </p:spPr>
        <p:txBody>
          <a:bodyPr>
            <a:noAutofit/>
          </a:bodyPr>
          <a:lstStyle/>
          <a:p>
            <a:r>
              <a:rPr lang="en-US" sz="2800" dirty="0"/>
              <a:t>What’s new?</a:t>
            </a:r>
          </a:p>
          <a:p>
            <a:r>
              <a:rPr lang="en-US" sz="2800" dirty="0"/>
              <a:t>Test Structure</a:t>
            </a:r>
          </a:p>
          <a:p>
            <a:r>
              <a:rPr lang="en-US" sz="2800" dirty="0"/>
              <a:t>Content</a:t>
            </a:r>
          </a:p>
          <a:p>
            <a:r>
              <a:rPr lang="en-US" sz="2800" dirty="0"/>
              <a:t>Scoring</a:t>
            </a:r>
          </a:p>
          <a:p>
            <a:r>
              <a:rPr lang="en-US" sz="2800" dirty="0"/>
              <a:t>Test Taking Strategies</a:t>
            </a:r>
          </a:p>
          <a:p>
            <a:r>
              <a:rPr lang="en-US" sz="2800" dirty="0"/>
              <a:t>Navigating Bluebook</a:t>
            </a:r>
          </a:p>
          <a:p>
            <a:r>
              <a:rPr lang="en-US" sz="2800" dirty="0"/>
              <a:t>Reading and Writing Test</a:t>
            </a:r>
          </a:p>
          <a:p>
            <a:r>
              <a:rPr lang="en-US" sz="2800" dirty="0"/>
              <a:t>Math Test</a:t>
            </a:r>
          </a:p>
        </p:txBody>
      </p:sp>
    </p:spTree>
    <p:extLst>
      <p:ext uri="{BB962C8B-B14F-4D97-AF65-F5344CB8AC3E}">
        <p14:creationId xmlns:p14="http://schemas.microsoft.com/office/powerpoint/2010/main" val="3219805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1438B-1ADD-1E77-A142-CDA5B8A58812}"/>
              </a:ext>
            </a:extLst>
          </p:cNvPr>
          <p:cNvSpPr>
            <a:spLocks noGrp="1"/>
          </p:cNvSpPr>
          <p:nvPr>
            <p:ph type="title"/>
          </p:nvPr>
        </p:nvSpPr>
        <p:spPr>
          <a:xfrm>
            <a:off x="1655180" y="219919"/>
            <a:ext cx="10127848" cy="6638081"/>
          </a:xfrm>
        </p:spPr>
        <p:txBody>
          <a:bodyPr>
            <a:normAutofit fontScale="90000"/>
          </a:bodyPr>
          <a:lstStyle/>
          <a:p>
            <a:pPr algn="l" rtl="0" fontAlgn="base"/>
            <a:br>
              <a:rPr lang="en-US" sz="1800" b="1" u="sng" dirty="0">
                <a:solidFill>
                  <a:srgbClr val="000000"/>
                </a:solidFill>
                <a:highlight>
                  <a:srgbClr val="FFFFFF"/>
                </a:highlight>
                <a:latin typeface="Calibri" panose="020F0502020204030204" pitchFamily="34" charset="0"/>
              </a:rPr>
            </a:br>
            <a:br>
              <a:rPr lang="en-US" sz="1800" b="1" u="sng" dirty="0">
                <a:solidFill>
                  <a:srgbClr val="000000"/>
                </a:solidFill>
                <a:highlight>
                  <a:srgbClr val="FFFFFF"/>
                </a:highlight>
                <a:latin typeface="Calibri" panose="020F0502020204030204" pitchFamily="34" charset="0"/>
              </a:rPr>
            </a:br>
            <a:br>
              <a:rPr lang="en-US" sz="1800" b="1" u="sng" dirty="0">
                <a:solidFill>
                  <a:srgbClr val="000000"/>
                </a:solidFill>
                <a:highlight>
                  <a:srgbClr val="FFFFFF"/>
                </a:highlight>
                <a:latin typeface="Calibri" panose="020F0502020204030204" pitchFamily="34" charset="0"/>
              </a:rPr>
            </a:br>
            <a:br>
              <a:rPr lang="en-US" sz="1800" b="1" u="sng" dirty="0">
                <a:solidFill>
                  <a:srgbClr val="000000"/>
                </a:solidFill>
                <a:highlight>
                  <a:srgbClr val="FFFFFF"/>
                </a:highlight>
                <a:latin typeface="Calibri" panose="020F0502020204030204" pitchFamily="34" charset="0"/>
              </a:rPr>
            </a:br>
            <a:br>
              <a:rPr lang="en-US" sz="1800" b="1" u="sng" dirty="0">
                <a:solidFill>
                  <a:srgbClr val="000000"/>
                </a:solidFill>
                <a:highlight>
                  <a:srgbClr val="FFFFFF"/>
                </a:highlight>
                <a:latin typeface="Calibri" panose="020F0502020204030204" pitchFamily="34" charset="0"/>
              </a:rPr>
            </a:br>
            <a:br>
              <a:rPr lang="en-US" sz="1800" b="1" u="sng" dirty="0">
                <a:solidFill>
                  <a:srgbClr val="000000"/>
                </a:solidFill>
                <a:highlight>
                  <a:srgbClr val="FFFFFF"/>
                </a:highlight>
                <a:latin typeface="Calibri" panose="020F0502020204030204" pitchFamily="34" charset="0"/>
              </a:rPr>
            </a:br>
            <a:br>
              <a:rPr lang="en-US" sz="1800" b="1" u="sng" dirty="0">
                <a:solidFill>
                  <a:srgbClr val="000000"/>
                </a:solidFill>
                <a:highlight>
                  <a:srgbClr val="FFFFFF"/>
                </a:highlight>
                <a:latin typeface="Calibri" panose="020F0502020204030204" pitchFamily="34" charset="0"/>
              </a:rPr>
            </a:br>
            <a:br>
              <a:rPr lang="en-US" sz="1800" b="1" u="sng" dirty="0">
                <a:solidFill>
                  <a:srgbClr val="000000"/>
                </a:solidFill>
                <a:highlight>
                  <a:srgbClr val="FFFFFF"/>
                </a:highlight>
                <a:latin typeface="Calibri" panose="020F0502020204030204" pitchFamily="34" charset="0"/>
              </a:rPr>
            </a:br>
            <a:br>
              <a:rPr lang="en-US" sz="1800" b="1" u="sng" dirty="0">
                <a:solidFill>
                  <a:srgbClr val="000000"/>
                </a:solidFill>
                <a:highlight>
                  <a:srgbClr val="FFFFFF"/>
                </a:highlight>
                <a:latin typeface="Calibri" panose="020F0502020204030204" pitchFamily="34" charset="0"/>
              </a:rPr>
            </a:br>
            <a:br>
              <a:rPr lang="en-US" sz="1800" b="1" u="sng" dirty="0">
                <a:solidFill>
                  <a:srgbClr val="000000"/>
                </a:solidFill>
                <a:highlight>
                  <a:srgbClr val="FFFFFF"/>
                </a:highlight>
                <a:latin typeface="Calibri" panose="020F0502020204030204" pitchFamily="34" charset="0"/>
              </a:rPr>
            </a:br>
            <a:r>
              <a:rPr lang="en-US" sz="1800" b="1" u="sng" dirty="0">
                <a:solidFill>
                  <a:srgbClr val="000000"/>
                </a:solidFill>
                <a:highlight>
                  <a:srgbClr val="FFFFFF"/>
                </a:highlight>
                <a:latin typeface="Calibri" panose="020F0502020204030204" pitchFamily="34" charset="0"/>
              </a:rPr>
              <a:t>Q</a:t>
            </a:r>
            <a:r>
              <a:rPr lang="en-US" sz="1800" b="1" i="0" u="sng" dirty="0">
                <a:solidFill>
                  <a:srgbClr val="000000"/>
                </a:solidFill>
                <a:effectLst/>
                <a:highlight>
                  <a:srgbClr val="FFFFFF"/>
                </a:highlight>
                <a:latin typeface="Calibri" panose="020F0502020204030204" pitchFamily="34" charset="0"/>
              </a:rPr>
              <a:t>uestion Types</a:t>
            </a:r>
            <a:r>
              <a:rPr lang="en-US" sz="1800" b="0" i="0" dirty="0">
                <a:solidFill>
                  <a:srgbClr val="000000"/>
                </a:solidFill>
                <a:effectLst/>
                <a:highlight>
                  <a:srgbClr val="FFFFFF"/>
                </a:highlight>
                <a:latin typeface="Calibri" panose="020F0502020204030204" pitchFamily="34" charset="0"/>
              </a:rPr>
              <a:t> </a:t>
            </a:r>
            <a:br>
              <a:rPr lang="en-US" b="0" i="0" dirty="0">
                <a:solidFill>
                  <a:srgbClr val="000000"/>
                </a:solidFill>
                <a:effectLst/>
                <a:highlight>
                  <a:srgbClr val="FFFFFF"/>
                </a:highlight>
                <a:latin typeface="Segoe UI" panose="020B0502040204020203" pitchFamily="34" charset="0"/>
              </a:rPr>
            </a:br>
            <a:r>
              <a:rPr lang="en-US" sz="1800" b="0" i="0" dirty="0">
                <a:solidFill>
                  <a:srgbClr val="000000"/>
                </a:solidFill>
                <a:effectLst/>
                <a:highlight>
                  <a:srgbClr val="FFFFFF"/>
                </a:highlight>
                <a:latin typeface="Segoe UI" panose="020B0502040204020203" pitchFamily="34" charset="0"/>
              </a:rPr>
              <a:t>1) </a:t>
            </a:r>
            <a:r>
              <a:rPr lang="en-US" sz="1800" b="0" i="0" dirty="0">
                <a:solidFill>
                  <a:srgbClr val="000000"/>
                </a:solidFill>
                <a:effectLst/>
                <a:highlight>
                  <a:srgbClr val="FFFFFF"/>
                </a:highlight>
                <a:latin typeface="Calibri" panose="020F0502020204030204" pitchFamily="34" charset="0"/>
              </a:rPr>
              <a:t>Vocabulary </a:t>
            </a:r>
            <a:br>
              <a:rPr lang="en-US" sz="1800" b="0" i="0" dirty="0">
                <a:solidFill>
                  <a:srgbClr val="000000"/>
                </a:solidFill>
                <a:effectLst/>
                <a:highlight>
                  <a:srgbClr val="FFFFFF"/>
                </a:highlight>
                <a:latin typeface="Calibri" panose="020F0502020204030204" pitchFamily="34" charset="0"/>
              </a:rPr>
            </a:br>
            <a:br>
              <a:rPr lang="en-US" sz="1800" b="0" i="0" dirty="0">
                <a:solidFill>
                  <a:srgbClr val="000000"/>
                </a:solidFill>
                <a:effectLst/>
                <a:highlight>
                  <a:srgbClr val="FFFFFF"/>
                </a:highlight>
                <a:latin typeface="Calibri" panose="020F0502020204030204" pitchFamily="34" charset="0"/>
              </a:rPr>
            </a:br>
            <a:br>
              <a:rPr lang="en-US" sz="1800" b="0" i="0" dirty="0">
                <a:solidFill>
                  <a:srgbClr val="000000"/>
                </a:solidFill>
                <a:effectLst/>
                <a:highlight>
                  <a:srgbClr val="FFFFFF"/>
                </a:highlight>
                <a:latin typeface="Calibri" panose="020F0502020204030204" pitchFamily="34" charset="0"/>
              </a:rPr>
            </a:br>
            <a:r>
              <a:rPr lang="en-US" sz="1800" b="1" i="1" dirty="0">
                <a:solidFill>
                  <a:srgbClr val="000000"/>
                </a:solidFill>
                <a:effectLst/>
                <a:highlight>
                  <a:srgbClr val="FFFFFF"/>
                </a:highlight>
                <a:latin typeface="Calibri" panose="020F0502020204030204" pitchFamily="34" charset="0"/>
              </a:rPr>
              <a:t>VOCABULARY</a:t>
            </a:r>
            <a:r>
              <a:rPr lang="en-US" sz="1800" b="0" i="0" dirty="0">
                <a:solidFill>
                  <a:srgbClr val="000000"/>
                </a:solidFill>
                <a:effectLst/>
                <a:highlight>
                  <a:srgbClr val="FFFFFF"/>
                </a:highlight>
                <a:latin typeface="Calibri" panose="020F0502020204030204" pitchFamily="34" charset="0"/>
              </a:rPr>
              <a:t> will be first group of questions.  Tests a blend of common words with multiple meanings and slightly more advanced vocabulary words on harder questions.  The context of the sentence(s) surrounding the word will provide a clue that you can Highlight/Annotate or Write down your own word that goes in the blank. </a:t>
            </a:r>
            <a:br>
              <a:rPr lang="en-US" sz="1800" b="0" i="0" dirty="0">
                <a:solidFill>
                  <a:srgbClr val="000000"/>
                </a:solidFill>
                <a:effectLst/>
                <a:highlight>
                  <a:srgbClr val="FFFFFF"/>
                </a:highlight>
                <a:latin typeface="Calibri" panose="020F0502020204030204" pitchFamily="34" charset="0"/>
              </a:rPr>
            </a:br>
            <a:br>
              <a:rPr lang="en-US" sz="1800" b="0" i="0" dirty="0">
                <a:solidFill>
                  <a:srgbClr val="000000"/>
                </a:solidFill>
                <a:effectLst/>
                <a:highlight>
                  <a:srgbClr val="FFFFFF"/>
                </a:highlight>
                <a:latin typeface="Calibri" panose="020F0502020204030204" pitchFamily="34" charset="0"/>
              </a:rPr>
            </a:br>
            <a:r>
              <a:rPr lang="en-US" sz="1800" b="1" i="0" dirty="0">
                <a:solidFill>
                  <a:srgbClr val="000000"/>
                </a:solidFill>
                <a:effectLst/>
                <a:highlight>
                  <a:srgbClr val="FFFFFF"/>
                </a:highlight>
                <a:latin typeface="Calibri" panose="020F0502020204030204" pitchFamily="34" charset="0"/>
              </a:rPr>
              <a:t>Format 1 </a:t>
            </a:r>
            <a:r>
              <a:rPr lang="en-US" sz="1800" b="0" i="0" dirty="0">
                <a:solidFill>
                  <a:srgbClr val="000000"/>
                </a:solidFill>
                <a:effectLst/>
                <a:highlight>
                  <a:srgbClr val="FFFFFF"/>
                </a:highlight>
                <a:latin typeface="Calibri" panose="020F0502020204030204" pitchFamily="34" charset="0"/>
              </a:rPr>
              <a:t>– Given a Blank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Do </a:t>
            </a:r>
            <a:r>
              <a:rPr lang="en-US" sz="1800" b="1" i="0" dirty="0">
                <a:solidFill>
                  <a:srgbClr val="000000"/>
                </a:solidFill>
                <a:effectLst/>
                <a:highlight>
                  <a:srgbClr val="FFFFFF"/>
                </a:highlight>
                <a:latin typeface="Calibri" panose="020F0502020204030204" pitchFamily="34" charset="0"/>
              </a:rPr>
              <a:t>NOT</a:t>
            </a:r>
            <a:r>
              <a:rPr lang="en-US" sz="1800" b="0" i="0" dirty="0">
                <a:solidFill>
                  <a:srgbClr val="000000"/>
                </a:solidFill>
                <a:effectLst/>
                <a:highlight>
                  <a:srgbClr val="FFFFFF"/>
                </a:highlight>
                <a:latin typeface="Calibri" panose="020F0502020204030204" pitchFamily="34" charset="0"/>
              </a:rPr>
              <a:t> look at the answer choices.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Read the question </a:t>
            </a:r>
            <a:br>
              <a:rPr lang="en-US" sz="1800" b="0" i="0" dirty="0">
                <a:solidFill>
                  <a:srgbClr val="000000"/>
                </a:solidFill>
                <a:effectLst/>
                <a:highlight>
                  <a:srgbClr val="FFFFFF"/>
                </a:highlight>
                <a:latin typeface="Calibri" panose="020F0502020204030204" pitchFamily="34" charset="0"/>
              </a:rPr>
            </a:br>
            <a:r>
              <a:rPr lang="en-US" sz="1800" b="1" i="0" dirty="0">
                <a:solidFill>
                  <a:srgbClr val="000000"/>
                </a:solidFill>
                <a:effectLst/>
                <a:highlight>
                  <a:srgbClr val="FFFFFF"/>
                </a:highlight>
                <a:latin typeface="Calibri" panose="020F0502020204030204" pitchFamily="34" charset="0"/>
              </a:rPr>
              <a:t>Understand what type of word should go where your blank is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Read the text and highlight THE CLUES.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Come up with your own word and either Annotate the blank or Write Down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Eliminate Answers that do not match yours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Guess </a:t>
            </a:r>
            <a:br>
              <a:rPr lang="en-US" sz="1800" b="0" i="0" dirty="0">
                <a:solidFill>
                  <a:srgbClr val="000000"/>
                </a:solidFill>
                <a:effectLst/>
                <a:highlight>
                  <a:srgbClr val="FFFFFF"/>
                </a:highlight>
                <a:latin typeface="Calibri" panose="020F0502020204030204" pitchFamily="34" charset="0"/>
              </a:rPr>
            </a:br>
            <a:br>
              <a:rPr lang="en-US" sz="1800" b="0" i="0" dirty="0">
                <a:solidFill>
                  <a:srgbClr val="000000"/>
                </a:solidFill>
                <a:effectLst/>
                <a:highlight>
                  <a:srgbClr val="FFFFFF"/>
                </a:highlight>
                <a:latin typeface="Calibri" panose="020F0502020204030204" pitchFamily="34" charset="0"/>
              </a:rPr>
            </a:br>
            <a:r>
              <a:rPr lang="en-US" sz="1800" b="1" i="0" dirty="0">
                <a:solidFill>
                  <a:srgbClr val="000000"/>
                </a:solidFill>
                <a:effectLst/>
                <a:highlight>
                  <a:srgbClr val="FFFFFF"/>
                </a:highlight>
                <a:latin typeface="Calibri" panose="020F0502020204030204" pitchFamily="34" charset="0"/>
              </a:rPr>
              <a:t>Format 2 - </a:t>
            </a:r>
            <a:r>
              <a:rPr lang="en-US" sz="1800" b="0" i="0" dirty="0">
                <a:solidFill>
                  <a:srgbClr val="000000"/>
                </a:solidFill>
                <a:effectLst/>
                <a:highlight>
                  <a:srgbClr val="FFFFFF"/>
                </a:highlight>
                <a:latin typeface="Calibri" panose="020F0502020204030204" pitchFamily="34" charset="0"/>
              </a:rPr>
              <a:t>will ask what a word or phrase in the text “most nearly mean(s).”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Do </a:t>
            </a:r>
            <a:r>
              <a:rPr lang="en-US" sz="1800" b="1" i="0" dirty="0">
                <a:solidFill>
                  <a:srgbClr val="000000"/>
                </a:solidFill>
                <a:effectLst/>
                <a:highlight>
                  <a:srgbClr val="FFFFFF"/>
                </a:highlight>
                <a:latin typeface="Calibri" panose="020F0502020204030204" pitchFamily="34" charset="0"/>
              </a:rPr>
              <a:t>NOT</a:t>
            </a:r>
            <a:r>
              <a:rPr lang="en-US" sz="1800" b="0" i="0" dirty="0">
                <a:solidFill>
                  <a:srgbClr val="000000"/>
                </a:solidFill>
                <a:effectLst/>
                <a:highlight>
                  <a:srgbClr val="FFFFFF"/>
                </a:highlight>
                <a:latin typeface="Calibri" panose="020F0502020204030204" pitchFamily="34" charset="0"/>
              </a:rPr>
              <a:t> look at the answer choices.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Read the question </a:t>
            </a:r>
            <a:r>
              <a:rPr lang="en-US" sz="1800" dirty="0">
                <a:solidFill>
                  <a:srgbClr val="000000"/>
                </a:solidFill>
                <a:highlight>
                  <a:srgbClr val="FFFFFF"/>
                </a:highlight>
                <a:latin typeface="Calibri" panose="020F0502020204030204" pitchFamily="34" charset="0"/>
              </a:rPr>
              <a:t>u</a:t>
            </a:r>
            <a:r>
              <a:rPr lang="en-US" sz="1800" b="0" i="0" dirty="0">
                <a:solidFill>
                  <a:srgbClr val="000000"/>
                </a:solidFill>
                <a:effectLst/>
                <a:highlight>
                  <a:srgbClr val="FFFFFF"/>
                </a:highlight>
                <a:latin typeface="Calibri" panose="020F0502020204030204" pitchFamily="34" charset="0"/>
              </a:rPr>
              <a:t>nderstand what type of word should go where your blank is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Read the text and mentally cross off the word or phrase asked about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highlight THE CLUES.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Come up with your own word and either Annotate the blank or Write Down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Eliminate Answers that do not match yours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Guess </a:t>
            </a:r>
            <a:br>
              <a:rPr lang="en-US" sz="1800" b="0" i="0" dirty="0">
                <a:solidFill>
                  <a:srgbClr val="000000"/>
                </a:solidFill>
                <a:effectLst/>
                <a:highlight>
                  <a:srgbClr val="FFFFFF"/>
                </a:highlight>
                <a:latin typeface="Calibri" panose="020F0502020204030204" pitchFamily="34" charset="0"/>
              </a:rPr>
            </a:br>
            <a:br>
              <a:rPr lang="en-US" sz="1800" b="0" i="0" dirty="0">
                <a:solidFill>
                  <a:srgbClr val="000000"/>
                </a:solidFill>
                <a:effectLst/>
                <a:highlight>
                  <a:srgbClr val="FFFFFF"/>
                </a:highlight>
                <a:latin typeface="Calibri" panose="020F0502020204030204" pitchFamily="34" charset="0"/>
              </a:rPr>
            </a:br>
            <a:br>
              <a:rPr lang="en-US" sz="1800" b="0" i="0" dirty="0">
                <a:solidFill>
                  <a:srgbClr val="000000"/>
                </a:solidFill>
                <a:effectLst/>
                <a:highlight>
                  <a:srgbClr val="FFFFFF"/>
                </a:highlight>
                <a:latin typeface="Calibri" panose="020F0502020204030204" pitchFamily="34" charset="0"/>
              </a:rPr>
            </a:br>
            <a:br>
              <a:rPr lang="en-US" sz="1800" b="0" i="0" dirty="0">
                <a:solidFill>
                  <a:srgbClr val="000000"/>
                </a:solidFill>
                <a:effectLst/>
                <a:highlight>
                  <a:srgbClr val="FFFFFF"/>
                </a:highlight>
                <a:latin typeface="Calibri" panose="020F0502020204030204" pitchFamily="34" charset="0"/>
              </a:rPr>
            </a:br>
            <a:br>
              <a:rPr lang="en-US" sz="1800" b="0" i="0" dirty="0">
                <a:solidFill>
                  <a:srgbClr val="000000"/>
                </a:solidFill>
                <a:effectLst/>
                <a:highlight>
                  <a:srgbClr val="FFFFFF"/>
                </a:highlight>
                <a:latin typeface="Calibri" panose="020F0502020204030204" pitchFamily="34" charset="0"/>
              </a:rPr>
            </a:br>
            <a:br>
              <a:rPr lang="en-US" sz="1800" b="0" i="0" dirty="0">
                <a:solidFill>
                  <a:srgbClr val="000000"/>
                </a:solidFill>
                <a:effectLst/>
                <a:highlight>
                  <a:srgbClr val="FFFFFF"/>
                </a:highlight>
                <a:latin typeface="Calibri" panose="020F0502020204030204" pitchFamily="34" charset="0"/>
              </a:rPr>
            </a:br>
            <a:br>
              <a:rPr lang="en-US" sz="1800" b="0" i="0" dirty="0">
                <a:solidFill>
                  <a:srgbClr val="000000"/>
                </a:solidFill>
                <a:effectLst/>
                <a:highlight>
                  <a:srgbClr val="FFFFFF"/>
                </a:highlight>
                <a:latin typeface="Calibri" panose="020F0502020204030204" pitchFamily="34" charset="0"/>
              </a:rPr>
            </a:br>
            <a:br>
              <a:rPr lang="en-US" sz="1800" b="0" i="0" dirty="0">
                <a:solidFill>
                  <a:srgbClr val="000000"/>
                </a:solidFill>
                <a:effectLst/>
                <a:highlight>
                  <a:srgbClr val="FFFFFF"/>
                </a:highlight>
                <a:latin typeface="Calibri" panose="020F0502020204030204" pitchFamily="34" charset="0"/>
              </a:rPr>
            </a:br>
            <a:endParaRPr lang="en-US" dirty="0"/>
          </a:p>
        </p:txBody>
      </p:sp>
    </p:spTree>
    <p:extLst>
      <p:ext uri="{BB962C8B-B14F-4D97-AF65-F5344CB8AC3E}">
        <p14:creationId xmlns:p14="http://schemas.microsoft.com/office/powerpoint/2010/main" val="155202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DBB54-39A0-5FF9-5A81-14C2C3A1E612}"/>
              </a:ext>
            </a:extLst>
          </p:cNvPr>
          <p:cNvSpPr>
            <a:spLocks noGrp="1"/>
          </p:cNvSpPr>
          <p:nvPr>
            <p:ph type="title"/>
          </p:nvPr>
        </p:nvSpPr>
        <p:spPr>
          <a:xfrm>
            <a:off x="1516284" y="609600"/>
            <a:ext cx="9988327" cy="6248400"/>
          </a:xfrm>
        </p:spPr>
        <p:txBody>
          <a:bodyPr>
            <a:normAutofit/>
          </a:bodyPr>
          <a:lstStyle/>
          <a:p>
            <a:r>
              <a:rPr lang="en-US" sz="2400" dirty="0"/>
              <a:t>The Chilean volcano Calabozos is located in __________ area. Therefore, the risk of loss of human life in the event of an eruption is minimal. Which choice completes the text with the most logical and precise word or phrase? </a:t>
            </a:r>
            <a:br>
              <a:rPr lang="en-US" sz="2400" dirty="0"/>
            </a:br>
            <a:br>
              <a:rPr lang="en-US" sz="2400" dirty="0"/>
            </a:br>
            <a:endParaRPr lang="en-US" sz="2400" dirty="0"/>
          </a:p>
        </p:txBody>
      </p:sp>
    </p:spTree>
    <p:extLst>
      <p:ext uri="{BB962C8B-B14F-4D97-AF65-F5344CB8AC3E}">
        <p14:creationId xmlns:p14="http://schemas.microsoft.com/office/powerpoint/2010/main" val="13740760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1B92A6-1F85-A031-9864-A6251CF75F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A08AB6-EEEA-F009-99DC-6FE3BFE8CC00}"/>
              </a:ext>
            </a:extLst>
          </p:cNvPr>
          <p:cNvSpPr>
            <a:spLocks noGrp="1"/>
          </p:cNvSpPr>
          <p:nvPr>
            <p:ph type="title"/>
          </p:nvPr>
        </p:nvSpPr>
        <p:spPr>
          <a:xfrm>
            <a:off x="1516284" y="609600"/>
            <a:ext cx="9988327" cy="6248400"/>
          </a:xfrm>
        </p:spPr>
        <p:txBody>
          <a:bodyPr>
            <a:normAutofit/>
          </a:bodyPr>
          <a:lstStyle/>
          <a:p>
            <a:r>
              <a:rPr lang="en-US" sz="2400" dirty="0"/>
              <a:t>The Chilean volcano Calabozos is located in __________ area. Therefore, the risk of loss of human life in the event of an eruption is minimal. Which choice completes the text with the most logical and precise word or phrase? </a:t>
            </a:r>
            <a:br>
              <a:rPr lang="en-US" sz="2400" dirty="0"/>
            </a:br>
            <a:br>
              <a:rPr lang="en-US" sz="2400" dirty="0"/>
            </a:br>
            <a:r>
              <a:rPr lang="en-US" sz="2400" dirty="0"/>
              <a:t>A a hazardous </a:t>
            </a:r>
            <a:br>
              <a:rPr lang="en-US" sz="2400" dirty="0"/>
            </a:br>
            <a:r>
              <a:rPr lang="en-US" sz="2400" dirty="0"/>
              <a:t>B an active </a:t>
            </a:r>
            <a:br>
              <a:rPr lang="en-US" sz="2400" dirty="0"/>
            </a:br>
            <a:r>
              <a:rPr lang="en-US" sz="2400" dirty="0"/>
              <a:t>C a mountainous</a:t>
            </a:r>
            <a:br>
              <a:rPr lang="en-US" sz="2400" dirty="0"/>
            </a:br>
            <a:r>
              <a:rPr lang="en-US" sz="2400" dirty="0"/>
              <a:t>D a remote</a:t>
            </a:r>
          </a:p>
        </p:txBody>
      </p:sp>
    </p:spTree>
    <p:extLst>
      <p:ext uri="{BB962C8B-B14F-4D97-AF65-F5344CB8AC3E}">
        <p14:creationId xmlns:p14="http://schemas.microsoft.com/office/powerpoint/2010/main" val="14052918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3577E-5C89-C9B3-03AF-1E2171F795C3}"/>
              </a:ext>
            </a:extLst>
          </p:cNvPr>
          <p:cNvSpPr>
            <a:spLocks noGrp="1"/>
          </p:cNvSpPr>
          <p:nvPr>
            <p:ph type="title"/>
          </p:nvPr>
        </p:nvSpPr>
        <p:spPr/>
        <p:txBody>
          <a:bodyPr/>
          <a:lstStyle/>
          <a:p>
            <a:r>
              <a:rPr lang="en-US" dirty="0"/>
              <a:t>Best answer? </a:t>
            </a:r>
            <a:br>
              <a:rPr lang="en-US" dirty="0"/>
            </a:br>
            <a:br>
              <a:rPr lang="en-US" dirty="0"/>
            </a:br>
            <a:r>
              <a:rPr lang="en-US" dirty="0"/>
              <a:t>It is D- remote!</a:t>
            </a:r>
          </a:p>
        </p:txBody>
      </p:sp>
    </p:spTree>
    <p:extLst>
      <p:ext uri="{BB962C8B-B14F-4D97-AF65-F5344CB8AC3E}">
        <p14:creationId xmlns:p14="http://schemas.microsoft.com/office/powerpoint/2010/main" val="1636734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A650F-09D8-B020-BDF7-32DC2DC9B4E9}"/>
              </a:ext>
            </a:extLst>
          </p:cNvPr>
          <p:cNvSpPr>
            <a:spLocks noGrp="1"/>
          </p:cNvSpPr>
          <p:nvPr>
            <p:ph type="title"/>
          </p:nvPr>
        </p:nvSpPr>
        <p:spPr>
          <a:xfrm>
            <a:off x="2589212" y="609600"/>
            <a:ext cx="8915399" cy="5687028"/>
          </a:xfrm>
        </p:spPr>
        <p:txBody>
          <a:bodyPr>
            <a:normAutofit/>
          </a:bodyPr>
          <a:lstStyle/>
          <a:p>
            <a:r>
              <a:rPr lang="en-US" sz="1800" dirty="0"/>
              <a:t>Contemporaries of American modernist poet H.D. focused only on her important contributions to the Imagist movement in the 1920s, taking __________ view of her work. However, she wrote in a variety of forms and genres, from short, lyrical works to complex, book length poems. Which choice completes the text with the most logical and precise word or phrase?</a:t>
            </a:r>
            <a:br>
              <a:rPr lang="en-US" sz="1800" dirty="0"/>
            </a:br>
            <a:br>
              <a:rPr lang="en-US" sz="1800" dirty="0"/>
            </a:br>
            <a:br>
              <a:rPr lang="en-US" sz="1600" dirty="0"/>
            </a:br>
            <a:endParaRPr lang="en-US" sz="1600" dirty="0">
              <a:solidFill>
                <a:schemeClr val="bg1"/>
              </a:solidFill>
            </a:endParaRPr>
          </a:p>
        </p:txBody>
      </p:sp>
    </p:spTree>
    <p:extLst>
      <p:ext uri="{BB962C8B-B14F-4D97-AF65-F5344CB8AC3E}">
        <p14:creationId xmlns:p14="http://schemas.microsoft.com/office/powerpoint/2010/main" val="8928796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8BBA5D-6C94-1369-819F-90E4EADD28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00F490-800E-E5F2-605F-A3D9DBE4B158}"/>
              </a:ext>
            </a:extLst>
          </p:cNvPr>
          <p:cNvSpPr>
            <a:spLocks noGrp="1"/>
          </p:cNvSpPr>
          <p:nvPr>
            <p:ph type="title"/>
          </p:nvPr>
        </p:nvSpPr>
        <p:spPr>
          <a:xfrm>
            <a:off x="2589212" y="609600"/>
            <a:ext cx="8915399" cy="5687028"/>
          </a:xfrm>
        </p:spPr>
        <p:txBody>
          <a:bodyPr>
            <a:normAutofit/>
          </a:bodyPr>
          <a:lstStyle/>
          <a:p>
            <a:r>
              <a:rPr lang="en-US" sz="1800" dirty="0"/>
              <a:t>Contemporaries of American modernist poet H.D. focused only on her important contributions to the Imagist movement in the 1920s, taking __________ view of her work. However, she wrote in a variety of forms and genres, from short, lyrical works to complex, book length poems. Which choice completes the text with the most logical and precise word or phrase?</a:t>
            </a:r>
            <a:br>
              <a:rPr lang="en-US" sz="1800" dirty="0"/>
            </a:br>
            <a:br>
              <a:rPr lang="en-US" sz="1800" dirty="0"/>
            </a:br>
            <a:r>
              <a:rPr lang="en-US" sz="1600" dirty="0"/>
              <a:t>A an expansive </a:t>
            </a:r>
            <a:br>
              <a:rPr lang="en-US" sz="1600" dirty="0"/>
            </a:br>
            <a:r>
              <a:rPr lang="en-US" sz="1600" dirty="0"/>
              <a:t>B a limited </a:t>
            </a:r>
            <a:br>
              <a:rPr lang="en-US" sz="1600" dirty="0"/>
            </a:br>
            <a:r>
              <a:rPr lang="en-US" sz="1600" dirty="0"/>
              <a:t>C an imaginative</a:t>
            </a:r>
            <a:br>
              <a:rPr lang="en-US" sz="1600" dirty="0"/>
            </a:br>
            <a:r>
              <a:rPr lang="en-US" sz="1600" dirty="0"/>
              <a:t> D a complicated</a:t>
            </a:r>
            <a:br>
              <a:rPr lang="en-US" sz="1600" dirty="0"/>
            </a:br>
            <a:endParaRPr lang="en-US" sz="1600" dirty="0">
              <a:solidFill>
                <a:schemeClr val="bg1"/>
              </a:solidFill>
            </a:endParaRPr>
          </a:p>
        </p:txBody>
      </p:sp>
    </p:spTree>
    <p:extLst>
      <p:ext uri="{BB962C8B-B14F-4D97-AF65-F5344CB8AC3E}">
        <p14:creationId xmlns:p14="http://schemas.microsoft.com/office/powerpoint/2010/main" val="8510293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E9501-24E5-F916-BB01-A36C1C27722A}"/>
              </a:ext>
            </a:extLst>
          </p:cNvPr>
          <p:cNvSpPr>
            <a:spLocks noGrp="1"/>
          </p:cNvSpPr>
          <p:nvPr>
            <p:ph type="title"/>
          </p:nvPr>
        </p:nvSpPr>
        <p:spPr/>
        <p:txBody>
          <a:bodyPr/>
          <a:lstStyle/>
          <a:p>
            <a:r>
              <a:rPr lang="en-US" dirty="0"/>
              <a:t>Best answer? </a:t>
            </a:r>
            <a:br>
              <a:rPr lang="en-US" dirty="0"/>
            </a:br>
            <a:br>
              <a:rPr lang="en-US" dirty="0"/>
            </a:br>
            <a:r>
              <a:rPr lang="en-US" dirty="0"/>
              <a:t>It is B- limited!</a:t>
            </a:r>
          </a:p>
        </p:txBody>
      </p:sp>
      <p:sp>
        <p:nvSpPr>
          <p:cNvPr id="3" name="Text Placeholder 2">
            <a:extLst>
              <a:ext uri="{FF2B5EF4-FFF2-40B4-BE49-F238E27FC236}">
                <a16:creationId xmlns:a16="http://schemas.microsoft.com/office/drawing/2014/main" id="{E4120CBB-EF98-B1F7-DD4A-923B36AB485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957141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0869-9DE3-7936-2F63-ADEA334A0BC0}"/>
              </a:ext>
            </a:extLst>
          </p:cNvPr>
          <p:cNvSpPr>
            <a:spLocks noGrp="1"/>
          </p:cNvSpPr>
          <p:nvPr>
            <p:ph type="title"/>
          </p:nvPr>
        </p:nvSpPr>
        <p:spPr/>
        <p:txBody>
          <a:bodyPr/>
          <a:lstStyle/>
          <a:p>
            <a:r>
              <a:rPr lang="en-US" sz="1800" b="1" i="1" dirty="0">
                <a:solidFill>
                  <a:srgbClr val="000000"/>
                </a:solidFill>
                <a:highlight>
                  <a:srgbClr val="FFFFFF"/>
                </a:highlight>
                <a:latin typeface="Calibri" panose="020F0502020204030204" pitchFamily="34" charset="0"/>
              </a:rPr>
              <a:t>2) </a:t>
            </a:r>
            <a:r>
              <a:rPr lang="en-US" sz="1800" b="1" i="1" dirty="0">
                <a:solidFill>
                  <a:srgbClr val="000000"/>
                </a:solidFill>
                <a:effectLst/>
                <a:highlight>
                  <a:srgbClr val="FFFFFF"/>
                </a:highlight>
                <a:latin typeface="Calibri" panose="020F0502020204030204" pitchFamily="34" charset="0"/>
              </a:rPr>
              <a:t>PURPOSE</a:t>
            </a:r>
            <a:r>
              <a:rPr lang="en-US" sz="1800" b="0" i="0" dirty="0">
                <a:solidFill>
                  <a:srgbClr val="000000"/>
                </a:solidFill>
                <a:effectLst/>
                <a:highlight>
                  <a:srgbClr val="FFFFFF"/>
                </a:highlight>
                <a:latin typeface="Calibri" panose="020F0502020204030204" pitchFamily="34" charset="0"/>
              </a:rPr>
              <a:t> (</a:t>
            </a:r>
            <a:r>
              <a:rPr lang="en-US" sz="1800" b="0" i="1" dirty="0">
                <a:solidFill>
                  <a:srgbClr val="000000"/>
                </a:solidFill>
                <a:effectLst/>
                <a:highlight>
                  <a:srgbClr val="FFFFFF"/>
                </a:highlight>
                <a:latin typeface="Calibri" panose="020F0502020204030204" pitchFamily="34" charset="0"/>
              </a:rPr>
              <a:t>WHY </a:t>
            </a:r>
            <a:r>
              <a:rPr lang="en-US" sz="1800" b="0" i="0" dirty="0">
                <a:solidFill>
                  <a:srgbClr val="000000"/>
                </a:solidFill>
                <a:effectLst/>
                <a:highlight>
                  <a:srgbClr val="FFFFFF"/>
                </a:highlight>
                <a:latin typeface="Calibri" panose="020F0502020204030204" pitchFamily="34" charset="0"/>
              </a:rPr>
              <a:t>and</a:t>
            </a:r>
            <a:r>
              <a:rPr lang="en-US" sz="1800" b="0" i="1" dirty="0">
                <a:solidFill>
                  <a:srgbClr val="000000"/>
                </a:solidFill>
                <a:effectLst/>
                <a:highlight>
                  <a:srgbClr val="FFFFFF"/>
                </a:highlight>
                <a:latin typeface="Calibri" panose="020F0502020204030204" pitchFamily="34" charset="0"/>
              </a:rPr>
              <a:t> HOW</a:t>
            </a:r>
            <a:r>
              <a:rPr lang="en-US" sz="1800" b="0" i="0" dirty="0">
                <a:solidFill>
                  <a:srgbClr val="000000"/>
                </a:solidFill>
                <a:effectLst/>
                <a:highlight>
                  <a:srgbClr val="FFFFFF"/>
                </a:highlight>
                <a:latin typeface="Calibri" panose="020F0502020204030204" pitchFamily="34" charset="0"/>
              </a:rPr>
              <a:t>) will ask you why the author wrote the text or how a sentence functions in the text.  Purpose questions are looking for </a:t>
            </a:r>
            <a:r>
              <a:rPr lang="en-US" sz="1800" b="0" i="0" u="sng" dirty="0">
                <a:solidFill>
                  <a:srgbClr val="000000"/>
                </a:solidFill>
                <a:effectLst/>
                <a:highlight>
                  <a:srgbClr val="FFFFFF"/>
                </a:highlight>
                <a:latin typeface="Calibri" panose="020F0502020204030204" pitchFamily="34" charset="0"/>
              </a:rPr>
              <a:t>the most likely, best supported</a:t>
            </a:r>
            <a:r>
              <a:rPr lang="en-US" sz="1800" b="0" i="0" dirty="0">
                <a:solidFill>
                  <a:srgbClr val="000000"/>
                </a:solidFill>
                <a:effectLst/>
                <a:highlight>
                  <a:srgbClr val="FFFFFF"/>
                </a:highlight>
                <a:latin typeface="Calibri" panose="020F0502020204030204" pitchFamily="34" charset="0"/>
              </a:rPr>
              <a:t> reason that the text or sentence was written or included. </a:t>
            </a:r>
            <a:endParaRPr lang="en-US" dirty="0"/>
          </a:p>
        </p:txBody>
      </p:sp>
      <p:sp>
        <p:nvSpPr>
          <p:cNvPr id="3" name="Content Placeholder 2">
            <a:extLst>
              <a:ext uri="{FF2B5EF4-FFF2-40B4-BE49-F238E27FC236}">
                <a16:creationId xmlns:a16="http://schemas.microsoft.com/office/drawing/2014/main" id="{B37845D4-CA62-C782-2ECB-550232F932DC}"/>
              </a:ext>
            </a:extLst>
          </p:cNvPr>
          <p:cNvSpPr>
            <a:spLocks noGrp="1"/>
          </p:cNvSpPr>
          <p:nvPr>
            <p:ph idx="1"/>
          </p:nvPr>
        </p:nvSpPr>
        <p:spPr/>
        <p:txBody>
          <a:bodyPr>
            <a:normAutofit fontScale="85000" lnSpcReduction="20000"/>
          </a:bodyPr>
          <a:lstStyle/>
          <a:p>
            <a:pPr marL="0" indent="0" algn="l" rtl="0" fontAlgn="base">
              <a:buNone/>
            </a:pPr>
            <a:r>
              <a:rPr lang="en-US" sz="1800" b="0" i="0" dirty="0">
                <a:solidFill>
                  <a:srgbClr val="000000"/>
                </a:solidFill>
                <a:effectLst/>
                <a:highlight>
                  <a:srgbClr val="FFFFFF"/>
                </a:highlight>
                <a:latin typeface="Calibri" panose="020F0502020204030204" pitchFamily="34" charset="0"/>
              </a:rPr>
              <a:t>1). Do NOT look at the answer choices. </a:t>
            </a:r>
          </a:p>
          <a:p>
            <a:pPr algn="l" rtl="0" fontAlgn="base">
              <a:buFont typeface="+mj-lt"/>
              <a:buAutoNum type="arabicPeriod" startAt="2"/>
            </a:pPr>
            <a:r>
              <a:rPr lang="en-US" sz="1800" b="0" i="0" dirty="0">
                <a:solidFill>
                  <a:srgbClr val="000000"/>
                </a:solidFill>
                <a:effectLst/>
                <a:highlight>
                  <a:srgbClr val="FFFFFF"/>
                </a:highlight>
                <a:latin typeface="Calibri" panose="020F0502020204030204" pitchFamily="34" charset="0"/>
              </a:rPr>
              <a:t>Read the question </a:t>
            </a:r>
          </a:p>
          <a:p>
            <a:pPr algn="l" rtl="0" fontAlgn="base">
              <a:buFont typeface="+mj-lt"/>
              <a:buAutoNum type="arabicPeriod" startAt="3"/>
            </a:pPr>
            <a:r>
              <a:rPr lang="en-US" sz="1800" b="0" i="0" dirty="0">
                <a:solidFill>
                  <a:srgbClr val="000000"/>
                </a:solidFill>
                <a:effectLst/>
                <a:highlight>
                  <a:srgbClr val="FFFFFF"/>
                </a:highlight>
                <a:latin typeface="Calibri" panose="020F0502020204030204" pitchFamily="34" charset="0"/>
              </a:rPr>
              <a:t>Identify the question type. If you see the words </a:t>
            </a:r>
            <a:r>
              <a:rPr lang="en-US" sz="1800" b="0" i="1" dirty="0">
                <a:solidFill>
                  <a:srgbClr val="000000"/>
                </a:solidFill>
                <a:effectLst/>
                <a:highlight>
                  <a:srgbClr val="FFFFFF"/>
                </a:highlight>
                <a:latin typeface="Calibri" panose="020F0502020204030204" pitchFamily="34" charset="0"/>
              </a:rPr>
              <a:t>purpose</a:t>
            </a:r>
            <a:r>
              <a:rPr lang="en-US" sz="1800" b="0" i="0" dirty="0">
                <a:solidFill>
                  <a:srgbClr val="000000"/>
                </a:solidFill>
                <a:effectLst/>
                <a:highlight>
                  <a:srgbClr val="FFFFFF"/>
                </a:highlight>
                <a:latin typeface="Calibri" panose="020F0502020204030204" pitchFamily="34" charset="0"/>
              </a:rPr>
              <a:t>, </a:t>
            </a:r>
            <a:r>
              <a:rPr lang="en-US" sz="1800" b="0" i="1" dirty="0">
                <a:solidFill>
                  <a:srgbClr val="000000"/>
                </a:solidFill>
                <a:effectLst/>
                <a:highlight>
                  <a:srgbClr val="FFFFFF"/>
                </a:highlight>
                <a:latin typeface="Calibri" panose="020F0502020204030204" pitchFamily="34" charset="0"/>
              </a:rPr>
              <a:t>function</a:t>
            </a:r>
            <a:r>
              <a:rPr lang="en-US" sz="1800" b="0" i="0" dirty="0">
                <a:solidFill>
                  <a:srgbClr val="000000"/>
                </a:solidFill>
                <a:effectLst/>
                <a:highlight>
                  <a:srgbClr val="FFFFFF"/>
                </a:highlight>
                <a:latin typeface="Calibri" panose="020F0502020204030204" pitchFamily="34" charset="0"/>
              </a:rPr>
              <a:t>, or </a:t>
            </a:r>
            <a:r>
              <a:rPr lang="en-US" sz="1800" b="0" i="1" dirty="0">
                <a:solidFill>
                  <a:srgbClr val="000000"/>
                </a:solidFill>
                <a:effectLst/>
                <a:highlight>
                  <a:srgbClr val="FFFFFF"/>
                </a:highlight>
                <a:latin typeface="Calibri" panose="020F0502020204030204" pitchFamily="34" charset="0"/>
              </a:rPr>
              <a:t>structure</a:t>
            </a:r>
            <a:r>
              <a:rPr lang="en-US" sz="1800" b="0" i="0" dirty="0">
                <a:solidFill>
                  <a:srgbClr val="000000"/>
                </a:solidFill>
                <a:effectLst/>
                <a:highlight>
                  <a:srgbClr val="FFFFFF"/>
                </a:highlight>
                <a:latin typeface="Calibri" panose="020F0502020204030204" pitchFamily="34" charset="0"/>
              </a:rPr>
              <a:t> in the question stem, you have a Purpose question. </a:t>
            </a:r>
          </a:p>
          <a:p>
            <a:pPr algn="l" rtl="0" fontAlgn="base">
              <a:buFont typeface="+mj-lt"/>
              <a:buAutoNum type="arabicPeriod" startAt="4"/>
            </a:pPr>
            <a:r>
              <a:rPr lang="en-US" sz="1800" b="0" i="0" dirty="0">
                <a:solidFill>
                  <a:srgbClr val="000000"/>
                </a:solidFill>
                <a:effectLst/>
                <a:highlight>
                  <a:srgbClr val="FFFFFF"/>
                </a:highlight>
                <a:latin typeface="Calibri" panose="020F0502020204030204" pitchFamily="34" charset="0"/>
              </a:rPr>
              <a:t>Read the text with focus on the role of the text within the paragraph. most authors will seek to inform, persuade, or argue </a:t>
            </a:r>
          </a:p>
          <a:p>
            <a:pPr algn="l" rtl="0" fontAlgn="base">
              <a:buFont typeface="+mj-lt"/>
              <a:buAutoNum type="arabicPeriod" startAt="5"/>
            </a:pPr>
            <a:r>
              <a:rPr lang="en-US" sz="1800" b="0" i="0" dirty="0">
                <a:solidFill>
                  <a:srgbClr val="000000"/>
                </a:solidFill>
                <a:effectLst/>
                <a:highlight>
                  <a:srgbClr val="FFFFFF"/>
                </a:highlight>
                <a:latin typeface="Calibri" panose="020F0502020204030204" pitchFamily="34" charset="0"/>
              </a:rPr>
              <a:t>Highlight and Annotate </a:t>
            </a:r>
          </a:p>
          <a:p>
            <a:pPr algn="l" rtl="0" fontAlgn="base">
              <a:buFont typeface="+mj-lt"/>
              <a:buAutoNum type="arabicPeriod"/>
            </a:pPr>
            <a:r>
              <a:rPr lang="en-US" sz="1800" b="1" i="1" dirty="0">
                <a:solidFill>
                  <a:srgbClr val="000000"/>
                </a:solidFill>
                <a:effectLst/>
                <a:highlight>
                  <a:srgbClr val="FFFFFF"/>
                </a:highlight>
                <a:latin typeface="Calibri" panose="020F0502020204030204" pitchFamily="34" charset="0"/>
              </a:rPr>
              <a:t>Main Purpose</a:t>
            </a:r>
            <a:r>
              <a:rPr lang="en-US" sz="1800" b="0" i="0" dirty="0">
                <a:solidFill>
                  <a:srgbClr val="000000"/>
                </a:solidFill>
                <a:effectLst/>
                <a:highlight>
                  <a:srgbClr val="FFFFFF"/>
                </a:highlight>
                <a:latin typeface="Calibri" panose="020F0502020204030204" pitchFamily="34" charset="0"/>
              </a:rPr>
              <a:t> = find words central to author’s main claim </a:t>
            </a:r>
          </a:p>
          <a:p>
            <a:pPr algn="l" rtl="0" fontAlgn="base">
              <a:buFont typeface="+mj-lt"/>
              <a:buAutoNum type="arabicPeriod" startAt="2"/>
            </a:pPr>
            <a:r>
              <a:rPr lang="en-US" sz="1800" b="1" i="1" dirty="0">
                <a:solidFill>
                  <a:srgbClr val="000000"/>
                </a:solidFill>
                <a:effectLst/>
                <a:highlight>
                  <a:srgbClr val="FFFFFF"/>
                </a:highlight>
                <a:latin typeface="Calibri" panose="020F0502020204030204" pitchFamily="34" charset="0"/>
              </a:rPr>
              <a:t>Function</a:t>
            </a:r>
            <a:r>
              <a:rPr lang="en-US" sz="1800" b="0" i="0" dirty="0">
                <a:solidFill>
                  <a:srgbClr val="000000"/>
                </a:solidFill>
                <a:effectLst/>
                <a:highlight>
                  <a:srgbClr val="FFFFFF"/>
                </a:highlight>
                <a:latin typeface="Calibri" panose="020F0502020204030204" pitchFamily="34" charset="0"/>
              </a:rPr>
              <a:t> = ideas in previous sentence and next sentence for a connection </a:t>
            </a:r>
          </a:p>
          <a:p>
            <a:pPr algn="l" rtl="0" fontAlgn="base">
              <a:buFont typeface="+mj-lt"/>
              <a:buAutoNum type="arabicPeriod" startAt="3"/>
            </a:pPr>
            <a:r>
              <a:rPr lang="en-US" sz="1800" b="1" i="1" dirty="0">
                <a:solidFill>
                  <a:srgbClr val="000000"/>
                </a:solidFill>
                <a:effectLst/>
                <a:highlight>
                  <a:srgbClr val="FFFFFF"/>
                </a:highlight>
                <a:latin typeface="Calibri" panose="020F0502020204030204" pitchFamily="34" charset="0"/>
              </a:rPr>
              <a:t>Overall Structure</a:t>
            </a:r>
            <a:r>
              <a:rPr lang="en-US" sz="1800" b="0" i="0" dirty="0">
                <a:solidFill>
                  <a:srgbClr val="000000"/>
                </a:solidFill>
                <a:effectLst/>
                <a:highlight>
                  <a:srgbClr val="FFFFFF"/>
                </a:highlight>
                <a:latin typeface="Calibri" panose="020F0502020204030204" pitchFamily="34" charset="0"/>
              </a:rPr>
              <a:t> = Main Claim + How Claim is supported </a:t>
            </a:r>
          </a:p>
          <a:p>
            <a:pPr algn="l" rtl="0" fontAlgn="base">
              <a:buFont typeface="+mj-lt"/>
              <a:buAutoNum type="arabicPeriod"/>
            </a:pPr>
            <a:r>
              <a:rPr lang="en-US" sz="1800" b="0" i="0" dirty="0">
                <a:solidFill>
                  <a:srgbClr val="000000"/>
                </a:solidFill>
                <a:effectLst/>
                <a:highlight>
                  <a:srgbClr val="FFFFFF"/>
                </a:highlight>
                <a:latin typeface="Calibri" panose="020F0502020204030204" pitchFamily="34" charset="0"/>
              </a:rPr>
              <a:t>Look in particular to highlight words that show some type of chronology, comparison, or contrast between ideas. </a:t>
            </a:r>
          </a:p>
          <a:p>
            <a:pPr algn="l" rtl="0" fontAlgn="base">
              <a:buFont typeface="+mj-lt"/>
              <a:buAutoNum type="arabicPeriod" startAt="6"/>
            </a:pPr>
            <a:r>
              <a:rPr lang="en-US" sz="1800" b="0" i="0" dirty="0">
                <a:solidFill>
                  <a:srgbClr val="000000"/>
                </a:solidFill>
                <a:effectLst/>
                <a:highlight>
                  <a:srgbClr val="FFFFFF"/>
                </a:highlight>
                <a:latin typeface="Calibri" panose="020F0502020204030204" pitchFamily="34" charset="0"/>
              </a:rPr>
              <a:t>Avoid Recycled or Verbatim wording, content description and not content, opposite of purpose </a:t>
            </a:r>
          </a:p>
          <a:p>
            <a:endParaRPr lang="en-US" dirty="0"/>
          </a:p>
        </p:txBody>
      </p:sp>
    </p:spTree>
    <p:extLst>
      <p:ext uri="{BB962C8B-B14F-4D97-AF65-F5344CB8AC3E}">
        <p14:creationId xmlns:p14="http://schemas.microsoft.com/office/powerpoint/2010/main" val="11495111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569E1-4C2D-2EB6-F408-BFFAA0D75AC2}"/>
              </a:ext>
            </a:extLst>
          </p:cNvPr>
          <p:cNvSpPr>
            <a:spLocks noGrp="1"/>
          </p:cNvSpPr>
          <p:nvPr>
            <p:ph type="title"/>
          </p:nvPr>
        </p:nvSpPr>
        <p:spPr>
          <a:xfrm>
            <a:off x="1493135" y="598024"/>
            <a:ext cx="10613985" cy="6115292"/>
          </a:xfrm>
        </p:spPr>
        <p:txBody>
          <a:bodyPr>
            <a:normAutofit/>
          </a:bodyPr>
          <a:lstStyle/>
          <a:p>
            <a:r>
              <a:rPr lang="en-US" sz="1800" dirty="0"/>
              <a:t>Since the 1950s, scientists have known that rapid eye movement, or REM, occurs when someone is sleeping. Previous studies attempting to determine the meaning of these eye movements have been unsuccessful in part because these studies relied on human subjects recalling the content of their dreams. A recent study by physiologists Yuta </a:t>
            </a:r>
            <a:r>
              <a:rPr lang="en-US" sz="1800" dirty="0" err="1"/>
              <a:t>Senzai</a:t>
            </a:r>
            <a:r>
              <a:rPr lang="en-US" sz="1800" dirty="0"/>
              <a:t> and Massimo </a:t>
            </a:r>
            <a:r>
              <a:rPr lang="en-US" sz="1800" dirty="0" err="1"/>
              <a:t>Scanziani</a:t>
            </a:r>
            <a:r>
              <a:rPr lang="en-US" sz="1800" dirty="0"/>
              <a:t> has avoided this issue by studying dreaming mice instead. Their results suggest that REM is correlated to changes in direction during the dream. </a:t>
            </a:r>
            <a:br>
              <a:rPr lang="en-US" sz="1800" dirty="0"/>
            </a:br>
            <a:br>
              <a:rPr lang="en-US" sz="1800" dirty="0"/>
            </a:br>
            <a:r>
              <a:rPr lang="en-US" sz="1800" dirty="0"/>
              <a:t>Which choice best describes the function of the second sentence in the overall structure of the text?</a:t>
            </a:r>
            <a:br>
              <a:rPr lang="en-US" sz="1800" dirty="0"/>
            </a:br>
            <a:br>
              <a:rPr lang="en-US" sz="1800" dirty="0"/>
            </a:br>
            <a:endParaRPr lang="en-US" sz="1800" b="1"/>
          </a:p>
        </p:txBody>
      </p:sp>
    </p:spTree>
    <p:extLst>
      <p:ext uri="{BB962C8B-B14F-4D97-AF65-F5344CB8AC3E}">
        <p14:creationId xmlns:p14="http://schemas.microsoft.com/office/powerpoint/2010/main" val="15607081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D520E8-F9C3-16A4-5665-8E5B8E50FB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49F0E1-1477-50ED-1AD2-39686B21DB39}"/>
              </a:ext>
            </a:extLst>
          </p:cNvPr>
          <p:cNvSpPr>
            <a:spLocks noGrp="1"/>
          </p:cNvSpPr>
          <p:nvPr>
            <p:ph type="title"/>
          </p:nvPr>
        </p:nvSpPr>
        <p:spPr>
          <a:xfrm>
            <a:off x="1493135" y="598024"/>
            <a:ext cx="10613985" cy="6115292"/>
          </a:xfrm>
        </p:spPr>
        <p:txBody>
          <a:bodyPr>
            <a:normAutofit/>
          </a:bodyPr>
          <a:lstStyle/>
          <a:p>
            <a:r>
              <a:rPr lang="en-US" sz="1800" dirty="0"/>
              <a:t>Since the 1950s, scientists have known that rapid eye movement, or REM, occurs when someone is sleeping. Previous studies attempting to determine the meaning of these eye movements have been unsuccessful in part because these studies relied on human subjects recalling the content of their dreams. A recent study by physiologists Yuta </a:t>
            </a:r>
            <a:r>
              <a:rPr lang="en-US" sz="1800" dirty="0" err="1"/>
              <a:t>Senzai</a:t>
            </a:r>
            <a:r>
              <a:rPr lang="en-US" sz="1800" dirty="0"/>
              <a:t> and Massimo </a:t>
            </a:r>
            <a:r>
              <a:rPr lang="en-US" sz="1800" dirty="0" err="1"/>
              <a:t>Scanziani</a:t>
            </a:r>
            <a:r>
              <a:rPr lang="en-US" sz="1800" dirty="0"/>
              <a:t> has avoided this issue by studying dreaming mice instead. Their results suggest that REM is correlated to changes in direction during the dream. Which choice best describes the function of the second sentence in the overall structure of the text?</a:t>
            </a:r>
            <a:br>
              <a:rPr lang="en-US" sz="1800" dirty="0"/>
            </a:br>
            <a:br>
              <a:rPr lang="en-US" sz="1800" dirty="0"/>
            </a:br>
            <a:r>
              <a:rPr lang="en-US" sz="1800" b="1" dirty="0"/>
              <a:t>A It names a problem in the approach taken by </a:t>
            </a:r>
            <a:r>
              <a:rPr lang="en-US" sz="1800" b="1" dirty="0" err="1"/>
              <a:t>Senzai</a:t>
            </a:r>
            <a:r>
              <a:rPr lang="en-US" sz="1800" b="1" dirty="0"/>
              <a:t> and </a:t>
            </a:r>
            <a:r>
              <a:rPr lang="en-US" sz="1800" b="1" dirty="0" err="1"/>
              <a:t>Scanziani</a:t>
            </a:r>
            <a:r>
              <a:rPr lang="en-US" sz="1800" b="1" dirty="0"/>
              <a:t>. </a:t>
            </a:r>
            <a:br>
              <a:rPr lang="en-US" sz="1800" b="1" dirty="0"/>
            </a:br>
            <a:r>
              <a:rPr lang="en-US" sz="1800" b="1" dirty="0"/>
              <a:t>B It introduces the difficulty that the study by </a:t>
            </a:r>
            <a:r>
              <a:rPr lang="en-US" sz="1800" b="1" dirty="0" err="1"/>
              <a:t>Senzai</a:t>
            </a:r>
            <a:r>
              <a:rPr lang="en-US" sz="1800" b="1" dirty="0"/>
              <a:t> and </a:t>
            </a:r>
            <a:r>
              <a:rPr lang="en-US" sz="1800" b="1" dirty="0" err="1"/>
              <a:t>Scanziani</a:t>
            </a:r>
            <a:r>
              <a:rPr lang="en-US" sz="1800" b="1" dirty="0"/>
              <a:t> was designed to bypass. </a:t>
            </a:r>
            <a:br>
              <a:rPr lang="en-US" sz="1800" b="1" dirty="0"/>
            </a:br>
            <a:r>
              <a:rPr lang="en-US" sz="1800" b="1" dirty="0"/>
              <a:t>C It presents the findings of studies done prior to the study by </a:t>
            </a:r>
            <a:r>
              <a:rPr lang="en-US" sz="1800" b="1" dirty="0" err="1"/>
              <a:t>Senzai</a:t>
            </a:r>
            <a:r>
              <a:rPr lang="en-US" sz="1800" b="1" dirty="0"/>
              <a:t> and </a:t>
            </a:r>
            <a:r>
              <a:rPr lang="en-US" sz="1800" b="1" dirty="0" err="1"/>
              <a:t>Scanziani</a:t>
            </a:r>
            <a:r>
              <a:rPr lang="en-US" sz="1800" b="1" dirty="0"/>
              <a:t>. </a:t>
            </a:r>
            <a:br>
              <a:rPr lang="en-US" sz="1800" b="1" dirty="0"/>
            </a:br>
            <a:r>
              <a:rPr lang="en-US" sz="1800" b="1" dirty="0"/>
              <a:t>D It clarifies how others studying REM sleep interpret the study by </a:t>
            </a:r>
            <a:r>
              <a:rPr lang="en-US" sz="1800" b="1" dirty="0" err="1"/>
              <a:t>Senzai</a:t>
            </a:r>
            <a:r>
              <a:rPr lang="en-US" sz="1800" b="1" dirty="0"/>
              <a:t> and </a:t>
            </a:r>
            <a:r>
              <a:rPr lang="en-US" sz="1800" b="1" dirty="0" err="1"/>
              <a:t>Scanziani</a:t>
            </a:r>
            <a:r>
              <a:rPr lang="en-US" sz="1800" b="1" dirty="0"/>
              <a:t>.</a:t>
            </a:r>
          </a:p>
        </p:txBody>
      </p:sp>
    </p:spTree>
    <p:extLst>
      <p:ext uri="{BB962C8B-B14F-4D97-AF65-F5344CB8AC3E}">
        <p14:creationId xmlns:p14="http://schemas.microsoft.com/office/powerpoint/2010/main" val="188502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What is new on the new Digital SAT?</a:t>
            </a:r>
          </a:p>
        </p:txBody>
      </p:sp>
      <p:sp>
        <p:nvSpPr>
          <p:cNvPr id="7" name="Text Placeholder 6"/>
          <p:cNvSpPr>
            <a:spLocks noGrp="1"/>
          </p:cNvSpPr>
          <p:nvPr>
            <p:ph type="body" idx="1"/>
          </p:nvPr>
        </p:nvSpPr>
        <p:spPr>
          <a:xfrm>
            <a:off x="2693715" y="3139200"/>
            <a:ext cx="5509759" cy="1555864"/>
          </a:xfrm>
        </p:spPr>
        <p:txBody>
          <a:bodyPr>
            <a:normAutofit/>
          </a:bodyPr>
          <a:lstStyle/>
          <a:p>
            <a:r>
              <a:rPr lang="en-US" sz="4400" dirty="0">
                <a:solidFill>
                  <a:srgbClr val="FF0000"/>
                </a:solidFill>
              </a:rPr>
              <a:t>Absolutely Nothing!</a:t>
            </a:r>
          </a:p>
        </p:txBody>
      </p:sp>
      <p:sp>
        <p:nvSpPr>
          <p:cNvPr id="8" name="TextBox 7"/>
          <p:cNvSpPr txBox="1"/>
          <p:nvPr/>
        </p:nvSpPr>
        <p:spPr>
          <a:xfrm>
            <a:off x="2693715" y="4545874"/>
            <a:ext cx="5927771" cy="2031325"/>
          </a:xfrm>
          <a:prstGeom prst="rect">
            <a:avLst/>
          </a:prstGeom>
          <a:noFill/>
        </p:spPr>
        <p:txBody>
          <a:bodyPr wrap="square" rtlCol="0">
            <a:spAutoFit/>
          </a:bodyPr>
          <a:lstStyle/>
          <a:p>
            <a:r>
              <a:rPr lang="en-US" dirty="0"/>
              <a:t>College Board has decided to repackage old question types</a:t>
            </a:r>
          </a:p>
          <a:p>
            <a:pPr marL="285750" indent="-285750">
              <a:buFont typeface="Arial" panose="020B0604020202020204" pitchFamily="34" charset="0"/>
              <a:buChar char="•"/>
            </a:pPr>
            <a:r>
              <a:rPr lang="en-US" dirty="0"/>
              <a:t>Sentence Completions</a:t>
            </a:r>
          </a:p>
          <a:p>
            <a:pPr marL="285750" indent="-285750">
              <a:buFont typeface="Arial" panose="020B0604020202020204" pitchFamily="34" charset="0"/>
              <a:buChar char="•"/>
            </a:pPr>
            <a:r>
              <a:rPr lang="en-US" dirty="0"/>
              <a:t>Writing Questions</a:t>
            </a:r>
          </a:p>
          <a:p>
            <a:pPr marL="285750" indent="-285750">
              <a:buFont typeface="Arial" panose="020B0604020202020204" pitchFamily="34" charset="0"/>
              <a:buChar char="•"/>
            </a:pPr>
            <a:r>
              <a:rPr lang="en-US" dirty="0"/>
              <a:t>Vocabulary Questions</a:t>
            </a:r>
          </a:p>
          <a:p>
            <a:pPr marL="285750" indent="-285750">
              <a:buFont typeface="Arial" panose="020B0604020202020204" pitchFamily="34" charset="0"/>
              <a:buChar char="•"/>
            </a:pPr>
            <a:r>
              <a:rPr lang="en-US" dirty="0"/>
              <a:t>Everything Math</a:t>
            </a:r>
          </a:p>
          <a:p>
            <a:pPr marL="285750" indent="-285750">
              <a:buFont typeface="Arial" panose="020B0604020202020204" pitchFamily="34" charset="0"/>
              <a:buChar char="•"/>
            </a:pPr>
            <a:r>
              <a:rPr lang="en-US" dirty="0"/>
              <a:t>Experimental Questions</a:t>
            </a:r>
          </a:p>
        </p:txBody>
      </p:sp>
      <p:sp>
        <p:nvSpPr>
          <p:cNvPr id="9" name="TextBox 8"/>
          <p:cNvSpPr txBox="1"/>
          <p:nvPr/>
        </p:nvSpPr>
        <p:spPr>
          <a:xfrm>
            <a:off x="8347166" y="3726640"/>
            <a:ext cx="1214845" cy="369332"/>
          </a:xfrm>
          <a:prstGeom prst="rect">
            <a:avLst/>
          </a:prstGeom>
          <a:noFill/>
        </p:spPr>
        <p:txBody>
          <a:bodyPr wrap="square" rtlCol="0">
            <a:spAutoFit/>
          </a:bodyPr>
          <a:lstStyle/>
          <a:p>
            <a:r>
              <a:rPr lang="en-US" dirty="0"/>
              <a:t>Almost</a:t>
            </a:r>
          </a:p>
        </p:txBody>
      </p:sp>
    </p:spTree>
    <p:extLst>
      <p:ext uri="{BB962C8B-B14F-4D97-AF65-F5344CB8AC3E}">
        <p14:creationId xmlns:p14="http://schemas.microsoft.com/office/powerpoint/2010/main" val="344099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arn(inVertical)">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p:bldP spid="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D87A5-EAF2-3E67-8637-4496688D173D}"/>
              </a:ext>
            </a:extLst>
          </p:cNvPr>
          <p:cNvSpPr>
            <a:spLocks noGrp="1"/>
          </p:cNvSpPr>
          <p:nvPr>
            <p:ph type="title"/>
          </p:nvPr>
        </p:nvSpPr>
        <p:spPr/>
        <p:txBody>
          <a:bodyPr/>
          <a:lstStyle/>
          <a:p>
            <a:r>
              <a:rPr lang="en-US" dirty="0"/>
              <a:t>Best answer? </a:t>
            </a:r>
            <a:br>
              <a:rPr lang="en-US" dirty="0"/>
            </a:br>
            <a:br>
              <a:rPr lang="en-US" dirty="0"/>
            </a:br>
            <a:r>
              <a:rPr lang="en-US" dirty="0"/>
              <a:t>It is B</a:t>
            </a:r>
          </a:p>
        </p:txBody>
      </p:sp>
      <p:sp>
        <p:nvSpPr>
          <p:cNvPr id="3" name="Text Placeholder 2">
            <a:extLst>
              <a:ext uri="{FF2B5EF4-FFF2-40B4-BE49-F238E27FC236}">
                <a16:creationId xmlns:a16="http://schemas.microsoft.com/office/drawing/2014/main" id="{5C5EE841-4810-E3C6-1542-3B836BE7DCA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753338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6366F-C852-6A34-CCD4-BBBC0C31E992}"/>
              </a:ext>
            </a:extLst>
          </p:cNvPr>
          <p:cNvSpPr>
            <a:spLocks noGrp="1"/>
          </p:cNvSpPr>
          <p:nvPr>
            <p:ph type="title"/>
          </p:nvPr>
        </p:nvSpPr>
        <p:spPr>
          <a:xfrm>
            <a:off x="1435263" y="2071868"/>
            <a:ext cx="9571638" cy="4212777"/>
          </a:xfrm>
        </p:spPr>
        <p:txBody>
          <a:bodyPr>
            <a:normAutofit fontScale="90000"/>
          </a:bodyPr>
          <a:lstStyle/>
          <a:p>
            <a:pPr rtl="0" fontAlgn="base"/>
            <a:r>
              <a:rPr lang="en-US" sz="1800" b="0" i="0" dirty="0">
                <a:solidFill>
                  <a:srgbClr val="000000"/>
                </a:solidFill>
                <a:effectLst/>
                <a:highlight>
                  <a:srgbClr val="FFFFFF"/>
                </a:highlight>
                <a:latin typeface="Calibri" panose="020F0502020204030204" pitchFamily="34" charset="0"/>
              </a:rPr>
              <a:t>Read and Understand the Question. The presence of two texts will make it clear that this is a Dual Texts question, but it’s still critical to make sure exactly who or what you should be focusing on in each text.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Read Text 1 and highlight the idea or viewpoint referenced in the question. For text 1 highlight the specific hypothesis, statement, or claim that was0 referenced by the question.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Read Text 2 and highlight the main idea or viewpoint towards the same information from Text 1. Text 2 will typically feature an individual or group conducting an experiment or responding to the claim from Text 1 in some way. They could confirm the claim from Text 1, contradict it, or expand on it. Finding and highlighting the line or sentence in which Text 2 comments on the same idea that you highlighted from Text 1 is critical to understanding the connection between the texts.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Write the relationship (agreement, disagreement, or explanation) between the texts down in your Annotation box.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Use POE and eliminate answers that are inconsistent with one or both texts. The most common trap answers on Dual Texts questions are Opposites (answers that take the opposite viewpoint that Text 2 expresses, such as agreeing with Text 1 when Text 2 actually disagrees) and Extreme Language (answers that take a stated opinion or claim further than the relevant text can support). </a:t>
            </a:r>
            <a:br>
              <a:rPr lang="en-US" sz="1800" b="0" i="0" dirty="0">
                <a:solidFill>
                  <a:srgbClr val="000000"/>
                </a:solidFill>
                <a:effectLst/>
                <a:highlight>
                  <a:srgbClr val="FFFFFF"/>
                </a:highlight>
                <a:latin typeface="Calibri" panose="020F0502020204030204" pitchFamily="34" charset="0"/>
              </a:rPr>
            </a:br>
            <a:endParaRPr lang="en-US" dirty="0"/>
          </a:p>
        </p:txBody>
      </p:sp>
      <p:sp>
        <p:nvSpPr>
          <p:cNvPr id="3" name="Text Placeholder 2">
            <a:extLst>
              <a:ext uri="{FF2B5EF4-FFF2-40B4-BE49-F238E27FC236}">
                <a16:creationId xmlns:a16="http://schemas.microsoft.com/office/drawing/2014/main" id="{B9E8F128-E47C-486B-048B-43CD7721F0AC}"/>
              </a:ext>
            </a:extLst>
          </p:cNvPr>
          <p:cNvSpPr>
            <a:spLocks noGrp="1"/>
          </p:cNvSpPr>
          <p:nvPr>
            <p:ph type="body" idx="1"/>
          </p:nvPr>
        </p:nvSpPr>
        <p:spPr>
          <a:xfrm>
            <a:off x="1435262" y="337631"/>
            <a:ext cx="9837856" cy="1555864"/>
          </a:xfrm>
        </p:spPr>
        <p:txBody>
          <a:bodyPr/>
          <a:lstStyle/>
          <a:p>
            <a:r>
              <a:rPr lang="en-US" sz="1800" b="1" i="1" dirty="0">
                <a:solidFill>
                  <a:srgbClr val="000000"/>
                </a:solidFill>
                <a:effectLst/>
                <a:highlight>
                  <a:srgbClr val="FFFFFF"/>
                </a:highlight>
                <a:latin typeface="Calibri" panose="020F0502020204030204" pitchFamily="34" charset="0"/>
              </a:rPr>
              <a:t>DUAL TEXTS</a:t>
            </a:r>
            <a:r>
              <a:rPr lang="en-US" sz="1800" b="0" i="0" dirty="0">
                <a:solidFill>
                  <a:srgbClr val="000000"/>
                </a:solidFill>
                <a:effectLst/>
                <a:highlight>
                  <a:srgbClr val="FFFFFF"/>
                </a:highlight>
                <a:latin typeface="Calibri" panose="020F0502020204030204" pitchFamily="34" charset="0"/>
              </a:rPr>
              <a:t> will offer you two texts rather than one and ask how someone from the second text would respond to an idea, person, or group from the first text. You are looking for is a single idea mentioned in the first text that is commented upon by the second. </a:t>
            </a:r>
            <a:endParaRPr lang="en-US" dirty="0"/>
          </a:p>
        </p:txBody>
      </p:sp>
    </p:spTree>
    <p:extLst>
      <p:ext uri="{BB962C8B-B14F-4D97-AF65-F5344CB8AC3E}">
        <p14:creationId xmlns:p14="http://schemas.microsoft.com/office/powerpoint/2010/main" val="18707491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6080-AD84-4868-C64C-9254EEB22607}"/>
              </a:ext>
            </a:extLst>
          </p:cNvPr>
          <p:cNvSpPr>
            <a:spLocks noGrp="1"/>
          </p:cNvSpPr>
          <p:nvPr>
            <p:ph type="title"/>
          </p:nvPr>
        </p:nvSpPr>
        <p:spPr>
          <a:xfrm>
            <a:off x="1041722" y="104172"/>
            <a:ext cx="10462889" cy="6753828"/>
          </a:xfrm>
        </p:spPr>
        <p:txBody>
          <a:bodyPr>
            <a:normAutofit/>
          </a:bodyPr>
          <a:lstStyle/>
          <a:p>
            <a:r>
              <a:rPr lang="en-US" sz="1800" dirty="0"/>
              <a:t>Text 1 An animal is said to have a theory of mind when it is able to act according to the mental states of other individuals. Psychologists David Premack and Guy Woodruff studied whether chimpanzees have such a theory of mind. They showed videos of human actors struggling with various problems. The chimpanzees were able to select photographs that showed the best tool to solve each actor’s problem. </a:t>
            </a:r>
            <a:br>
              <a:rPr lang="en-US" sz="1800" dirty="0"/>
            </a:br>
            <a:br>
              <a:rPr lang="en-US" sz="1800" dirty="0"/>
            </a:br>
            <a:br>
              <a:rPr lang="en-US" sz="1200" dirty="0"/>
            </a:br>
            <a:br>
              <a:rPr lang="en-US" sz="1200" dirty="0"/>
            </a:br>
            <a:br>
              <a:rPr lang="en-US" sz="1200" dirty="0"/>
            </a:br>
            <a:br>
              <a:rPr lang="en-US" sz="1200" dirty="0"/>
            </a:br>
            <a:br>
              <a:rPr lang="en-US" sz="1200" dirty="0"/>
            </a:br>
            <a:br>
              <a:rPr lang="en-US" sz="1200" dirty="0"/>
            </a:br>
            <a:br>
              <a:rPr lang="en-US" sz="1200" dirty="0"/>
            </a:br>
            <a:br>
              <a:rPr lang="en-US" sz="1200" dirty="0"/>
            </a:br>
            <a:r>
              <a:rPr lang="en-US" sz="1800" dirty="0"/>
              <a:t>Text 2 Biologist Daniel J. Povinelli and psychologists Kurt E. Nelson and Sarah T. Boysen have argued that previous research into whether chimpanzees have a theory of mind have not adequately addressed alternative explanations for the chimpanzees’ behaviors. Specifically, it may be the case that chimpanzees are following learned behaviors in a known environment, rather than applying a theory of mind in a novel situation. Based on the texts, how would Povinelli, Nelson, and Boysen (Text 2) most likely respond to Premack and Woodruff (Text 1)?</a:t>
            </a:r>
            <a:br>
              <a:rPr lang="en-US" sz="1200" dirty="0"/>
            </a:br>
            <a:br>
              <a:rPr lang="en-US" sz="1200" dirty="0"/>
            </a:br>
            <a:br>
              <a:rPr lang="en-US" sz="1200" dirty="0"/>
            </a:br>
            <a:r>
              <a:rPr lang="en-US" sz="1200" b="1" u="sng" dirty="0"/>
              <a:t>TURN &amp; TALK- try to answer this on your own </a:t>
            </a:r>
            <a:r>
              <a:rPr lang="en-US" sz="1200" b="1" u="sng" dirty="0">
                <a:sym typeface="Wingdings" pitchFamily="2" charset="2"/>
              </a:rPr>
              <a:t></a:t>
            </a:r>
            <a:endParaRPr lang="en-US" sz="1200" b="1" u="sng" dirty="0"/>
          </a:p>
        </p:txBody>
      </p:sp>
    </p:spTree>
    <p:extLst>
      <p:ext uri="{BB962C8B-B14F-4D97-AF65-F5344CB8AC3E}">
        <p14:creationId xmlns:p14="http://schemas.microsoft.com/office/powerpoint/2010/main" val="17045546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9341A-EC46-8345-9D4F-4BE808AEA411}"/>
              </a:ext>
            </a:extLst>
          </p:cNvPr>
          <p:cNvSpPr>
            <a:spLocks noGrp="1"/>
          </p:cNvSpPr>
          <p:nvPr>
            <p:ph type="title"/>
          </p:nvPr>
        </p:nvSpPr>
        <p:spPr>
          <a:xfrm>
            <a:off x="1458410" y="609599"/>
            <a:ext cx="10046201" cy="6115291"/>
          </a:xfrm>
        </p:spPr>
        <p:txBody>
          <a:bodyPr>
            <a:normAutofit fontScale="90000"/>
          </a:bodyPr>
          <a:lstStyle/>
          <a:p>
            <a:pPr rtl="0" fontAlgn="base"/>
            <a:r>
              <a:rPr lang="en-US" sz="1800" b="1" i="1" dirty="0">
                <a:solidFill>
                  <a:srgbClr val="000000"/>
                </a:solidFill>
                <a:effectLst/>
                <a:highlight>
                  <a:srgbClr val="FFFFFF"/>
                </a:highlight>
                <a:latin typeface="Calibri" panose="020F0502020204030204" pitchFamily="34" charset="0"/>
              </a:rPr>
              <a:t>CONCLUSIONS</a:t>
            </a:r>
            <a:r>
              <a:rPr lang="en-US" sz="1800" b="0" i="0" dirty="0">
                <a:solidFill>
                  <a:srgbClr val="000000"/>
                </a:solidFill>
                <a:effectLst/>
                <a:highlight>
                  <a:srgbClr val="FFFFFF"/>
                </a:highlight>
                <a:latin typeface="Calibri" panose="020F0502020204030204" pitchFamily="34" charset="0"/>
              </a:rPr>
              <a:t> question will ask you to complete the text by asking you which of the four answers is a logical conclusion based on all of the other sentences given in the text. You just need to read for the main claim made or investigated by the author and choose a conclusion that is logically consistent with both the claim and anything the author includes or discovers in relation to the claim.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Read the Question.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Identify the Question Type. If a question says Which choice most logically completes the text, you know that you have a Conclusions question. Almost every Conclusions question is phrased this way, though we have also seen “Which choice best describes X as presented by the text?” Either way, you’re being asked to include a logical summary or final statement consistent with everything described in the text.</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Read the Text. Here, the central claim or statement made by the author or group is likely to be followed up by some additional data or information. This information could support or contradict the original claim, but either way, you’ll need to read the entire text to make sure you catch those wrinkles in the story!  </a:t>
            </a:r>
            <a:br>
              <a:rPr lang="en-US" sz="1800" b="0" i="0" dirty="0">
                <a:solidFill>
                  <a:srgbClr val="000000"/>
                </a:solidFill>
                <a:effectLst/>
                <a:highlight>
                  <a:srgbClr val="FFFFFF"/>
                </a:highlight>
                <a:latin typeface="Calibri" panose="020F0502020204030204" pitchFamily="34" charset="0"/>
              </a:rPr>
            </a:b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Highlight What Can Help. There are two helpful things to highlight on Conclusions questions: the claim itself and, as mentioned, the additional data or information that sheds more light, for better or worse, on the claim. Similarly, if the question instead asks you to describe someone or something, you’ll want to catch each major point made about that person or thing, as the correct answer should be a summary that captures all of the main points made by the text.  </a:t>
            </a:r>
            <a:br>
              <a:rPr lang="en-US" sz="1800" b="0" i="0" dirty="0">
                <a:solidFill>
                  <a:srgbClr val="000000"/>
                </a:solidFill>
                <a:effectLst/>
                <a:highlight>
                  <a:srgbClr val="FFFFFF"/>
                </a:highlight>
                <a:latin typeface="Calibri" panose="020F0502020204030204" pitchFamily="34" charset="0"/>
              </a:rPr>
            </a:b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Use POE. The most common trap answer on Conclusions questions is Recycled Language, </a:t>
            </a:r>
            <a:r>
              <a:rPr lang="en-US" sz="1800" b="1" i="0" dirty="0">
                <a:solidFill>
                  <a:srgbClr val="000000"/>
                </a:solidFill>
                <a:effectLst/>
                <a:highlight>
                  <a:srgbClr val="FFFFFF"/>
                </a:highlight>
                <a:latin typeface="Calibri" panose="020F0502020204030204" pitchFamily="34" charset="0"/>
              </a:rPr>
              <a:t>as College Board is counting on you to only look for matching words but not matching ideas</a:t>
            </a:r>
            <a:r>
              <a:rPr lang="en-US" sz="1800" b="0" i="0" dirty="0">
                <a:solidFill>
                  <a:srgbClr val="000000"/>
                </a:solidFill>
                <a:effectLst/>
                <a:highlight>
                  <a:srgbClr val="FFFFFF"/>
                </a:highlight>
                <a:latin typeface="Calibri" panose="020F0502020204030204" pitchFamily="34" charset="0"/>
              </a:rPr>
              <a:t>. You’ll also see Right Answer, Wrong Question, as wrong answers can focus on a single detail from the text rather than serve as a conclusion to the entire text. Lastly, you’ll see Could Be True trap answers, as logical or real-world conclusions that are not supported by the text can really seem justified unless you double down on your highlighting and remember that you are here to eliminate answers, not justify them! </a:t>
            </a:r>
            <a:br>
              <a:rPr lang="en-US" sz="1800" b="0" i="0" dirty="0">
                <a:solidFill>
                  <a:srgbClr val="000000"/>
                </a:solidFill>
                <a:effectLst/>
                <a:highlight>
                  <a:srgbClr val="FFFFFF"/>
                </a:highlight>
                <a:latin typeface="Calibri" panose="020F0502020204030204" pitchFamily="34" charset="0"/>
              </a:rPr>
            </a:br>
            <a:endParaRPr lang="en-US" dirty="0"/>
          </a:p>
        </p:txBody>
      </p:sp>
    </p:spTree>
    <p:extLst>
      <p:ext uri="{BB962C8B-B14F-4D97-AF65-F5344CB8AC3E}">
        <p14:creationId xmlns:p14="http://schemas.microsoft.com/office/powerpoint/2010/main" val="18875164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35943-2658-4234-456B-395546322234}"/>
              </a:ext>
            </a:extLst>
          </p:cNvPr>
          <p:cNvSpPr>
            <a:spLocks noGrp="1"/>
          </p:cNvSpPr>
          <p:nvPr>
            <p:ph type="title"/>
          </p:nvPr>
        </p:nvSpPr>
        <p:spPr>
          <a:xfrm>
            <a:off x="2589212" y="609600"/>
            <a:ext cx="8915399" cy="6022694"/>
          </a:xfrm>
        </p:spPr>
        <p:txBody>
          <a:bodyPr>
            <a:normAutofit/>
          </a:bodyPr>
          <a:lstStyle/>
          <a:p>
            <a:r>
              <a:rPr lang="en-US" dirty="0"/>
              <a:t>Now, the choices that college board gave you:</a:t>
            </a:r>
            <a:br>
              <a:rPr lang="en-US" dirty="0"/>
            </a:br>
            <a:br>
              <a:rPr lang="en-US" dirty="0"/>
            </a:br>
            <a:r>
              <a:rPr lang="en-US" sz="1600" dirty="0"/>
              <a:t>A They would argue that nonhuman primates other than chimpanzees, such as baboons and gorillas, may also have a theory of mind. </a:t>
            </a:r>
            <a:br>
              <a:rPr lang="en-US" sz="1600" dirty="0"/>
            </a:br>
            <a:br>
              <a:rPr lang="en-US" sz="1600" dirty="0"/>
            </a:br>
            <a:r>
              <a:rPr lang="en-US" sz="1600" dirty="0"/>
              <a:t>B They would argue that the chimpanzees would be able to solve the problems themselves without referencing the photographs by struggling with the situation themselves and eventually determining the correct solution. </a:t>
            </a:r>
            <a:br>
              <a:rPr lang="en-US" sz="1600" dirty="0"/>
            </a:br>
            <a:br>
              <a:rPr lang="en-US" sz="1600" dirty="0"/>
            </a:br>
            <a:r>
              <a:rPr lang="en-US" sz="1600" dirty="0"/>
              <a:t>C They would encourage Premack and Woodruff to show the same videos and photographs to other nonhuman primates and compare the other nonhuman primates’ reactions to the chimpanzees’ reactions. </a:t>
            </a:r>
            <a:br>
              <a:rPr lang="en-US" sz="1600" dirty="0"/>
            </a:br>
            <a:br>
              <a:rPr lang="en-US" sz="1600" dirty="0"/>
            </a:br>
            <a:r>
              <a:rPr lang="en-US" sz="1600" dirty="0"/>
              <a:t>D They would suggest that placing the chimpanzee subjects in novel environments, such as rooms distinct from the chimpanzees’ regular enclosures, may help better ascertain whether chimpanzees have a theory of mind</a:t>
            </a:r>
            <a:endParaRPr lang="en-US" dirty="0"/>
          </a:p>
        </p:txBody>
      </p:sp>
    </p:spTree>
    <p:extLst>
      <p:ext uri="{BB962C8B-B14F-4D97-AF65-F5344CB8AC3E}">
        <p14:creationId xmlns:p14="http://schemas.microsoft.com/office/powerpoint/2010/main" val="22652196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80ABA-7963-8C47-F07E-5218D2D47BB2}"/>
              </a:ext>
            </a:extLst>
          </p:cNvPr>
          <p:cNvSpPr>
            <a:spLocks noGrp="1"/>
          </p:cNvSpPr>
          <p:nvPr>
            <p:ph type="title"/>
          </p:nvPr>
        </p:nvSpPr>
        <p:spPr/>
        <p:txBody>
          <a:bodyPr/>
          <a:lstStyle/>
          <a:p>
            <a:r>
              <a:rPr lang="en-US" dirty="0"/>
              <a:t>What do you think?....</a:t>
            </a:r>
            <a:br>
              <a:rPr lang="en-US" dirty="0"/>
            </a:br>
            <a:br>
              <a:rPr lang="en-US" dirty="0"/>
            </a:br>
            <a:r>
              <a:rPr lang="en-US" dirty="0"/>
              <a:t>D</a:t>
            </a:r>
          </a:p>
        </p:txBody>
      </p:sp>
    </p:spTree>
    <p:extLst>
      <p:ext uri="{BB962C8B-B14F-4D97-AF65-F5344CB8AC3E}">
        <p14:creationId xmlns:p14="http://schemas.microsoft.com/office/powerpoint/2010/main" val="11538412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599"/>
            <a:ext cx="8915399" cy="7087565"/>
          </a:xfrm>
        </p:spPr>
        <p:txBody>
          <a:bodyPr>
            <a:normAutofit fontScale="90000"/>
          </a:bodyPr>
          <a:lstStyle/>
          <a:p>
            <a:pPr algn="l" rtl="0" fontAlgn="base">
              <a:buFont typeface="Arial" panose="020B0604020202020204" pitchFamily="34" charset="0"/>
              <a:buChar char="•"/>
            </a:pPr>
            <a:r>
              <a:rPr lang="en-US" dirty="0"/>
              <a:t>Math Test</a:t>
            </a:r>
            <a:br>
              <a:rPr lang="en-US" dirty="0"/>
            </a:br>
            <a:r>
              <a:rPr lang="en-US" sz="1800" dirty="0"/>
              <a:t>-</a:t>
            </a:r>
            <a:r>
              <a:rPr lang="en-US" sz="1800" b="0" i="0" dirty="0">
                <a:solidFill>
                  <a:srgbClr val="000000"/>
                </a:solidFill>
                <a:effectLst/>
                <a:highlight>
                  <a:srgbClr val="FFFFFF"/>
                </a:highlight>
                <a:latin typeface="Calibri" panose="020F0502020204030204" pitchFamily="34" charset="0"/>
              </a:rPr>
              <a:t>Look for ways to eliminate answer choices that are too big or too small. </a:t>
            </a:r>
            <a:br>
              <a:rPr lang="en-US" sz="1800" b="0" i="0" dirty="0">
                <a:solidFill>
                  <a:srgbClr val="000000"/>
                </a:solidFill>
                <a:effectLst/>
                <a:highlight>
                  <a:srgbClr val="FFFFFF"/>
                </a:highlight>
                <a:latin typeface="Calibri" panose="020F0502020204030204" pitchFamily="34" charset="0"/>
              </a:rPr>
            </a:b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 Ballparking can help you find the right answer without extensive calculations, avoid trap answers, and improve your chances of getting the question right even if you have to guess. </a:t>
            </a:r>
            <a:br>
              <a:rPr lang="en-US" sz="1800" b="0" i="0" dirty="0">
                <a:solidFill>
                  <a:srgbClr val="000000"/>
                </a:solidFill>
                <a:effectLst/>
                <a:highlight>
                  <a:srgbClr val="FFFFFF"/>
                </a:highlight>
                <a:latin typeface="Calibri" panose="020F0502020204030204" pitchFamily="34" charset="0"/>
              </a:rPr>
            </a:b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-Use the built-in tools as much as possible. The most useful ones on the Math section are the Calculator, Reference Sheet, and Answer Eliminator tool.  </a:t>
            </a:r>
            <a:br>
              <a:rPr lang="en-US" sz="1800" b="0" i="0" dirty="0">
                <a:solidFill>
                  <a:srgbClr val="000000"/>
                </a:solidFill>
                <a:effectLst/>
                <a:highlight>
                  <a:srgbClr val="FFFFFF"/>
                </a:highlight>
                <a:latin typeface="Calibri" panose="020F0502020204030204" pitchFamily="34" charset="0"/>
              </a:rPr>
            </a:b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-Use your scratch paper constantly: number the work for each question, write down key words from the final question, redraw geometric figures, and write down every step of math. Even if you use a calculator, it’s worth setting up the math on your scratch paper to stay organized and avoid mistakes.  </a:t>
            </a:r>
            <a:br>
              <a:rPr lang="en-US" sz="1800" b="0" i="0" dirty="0">
                <a:solidFill>
                  <a:srgbClr val="000000"/>
                </a:solidFill>
                <a:effectLst/>
                <a:highlight>
                  <a:srgbClr val="FFFFFF"/>
                </a:highlight>
                <a:latin typeface="Calibri" panose="020F0502020204030204" pitchFamily="34" charset="0"/>
              </a:rPr>
            </a:b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Utilize the Word Problem Basic Approach: Read the Final Question (RTFQ), Let the Answers Point the Way, Work in Bite-Sized Pieces, and use Process of Elimination (POE).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Practice with the calculator you plan to use for the test: either the built-in Desmos calculator or your personal scientific or graphing calculator.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If you are going to use the built-in calculator, read the Digital SAT Calculator Guide in your Student Tools to maximize its effectiveness.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If you are going to use your own calculator, make sure it is on the approved list and has fresh batteries.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Set up the question on the scratch paper before entering anything into a calculator. By doing so, you will eliminate the possibility of getting lost or confused.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A calculator can’t help you find the answer to a question you don’t understand. Be sure to use your calculator as a tool, not a crutch.  </a:t>
            </a:r>
            <a:br>
              <a:rPr lang="en-US" sz="1800" b="0" i="0" dirty="0">
                <a:solidFill>
                  <a:srgbClr val="000000"/>
                </a:solidFill>
                <a:effectLst/>
                <a:highlight>
                  <a:srgbClr val="FFFFFF"/>
                </a:highlight>
                <a:latin typeface="Calibri" panose="020F0502020204030204" pitchFamily="34" charset="0"/>
              </a:rPr>
            </a:br>
            <a:r>
              <a:rPr lang="en-US" sz="1800" b="0" i="0" dirty="0">
                <a:solidFill>
                  <a:srgbClr val="000000"/>
                </a:solidFill>
                <a:effectLst/>
                <a:highlight>
                  <a:srgbClr val="FFFFFF"/>
                </a:highlight>
                <a:latin typeface="Calibri" panose="020F0502020204030204" pitchFamily="34" charset="0"/>
              </a:rPr>
              <a:t>Whether you are using a calculator or not, you must always perform calculations in the proper order (PEMDAS). </a:t>
            </a:r>
            <a:br>
              <a:rPr lang="en-US" sz="1800" b="0" i="0" dirty="0">
                <a:solidFill>
                  <a:srgbClr val="000000"/>
                </a:solidFill>
                <a:effectLst/>
                <a:highlight>
                  <a:srgbClr val="FFFFFF"/>
                </a:highlight>
                <a:latin typeface="Calibri" panose="020F0502020204030204" pitchFamily="34" charset="0"/>
              </a:rPr>
            </a:br>
            <a:br>
              <a:rPr lang="en-US" dirty="0"/>
            </a:br>
            <a:r>
              <a:rPr lang="en-US" dirty="0"/>
              <a:t> </a:t>
            </a:r>
          </a:p>
        </p:txBody>
      </p:sp>
    </p:spTree>
    <p:extLst>
      <p:ext uri="{BB962C8B-B14F-4D97-AF65-F5344CB8AC3E}">
        <p14:creationId xmlns:p14="http://schemas.microsoft.com/office/powerpoint/2010/main" val="6016874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284862" y="304800"/>
            <a:ext cx="7773538"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cene3d>
              <a:camera prst="orthographicFront"/>
              <a:lightRig rig="freezing" dir="t">
                <a:rot lat="0" lon="0" rev="5640000"/>
              </a:lightRig>
            </a:scene3d>
            <a:sp3d prstMaterial="flat">
              <a:bevelT w="38100" h="38100"/>
            </a:sp3d>
          </a:bodyPr>
          <a:lstStyle>
            <a:lvl1pPr algn="l" rtl="0" fontAlgn="base">
              <a:spcBef>
                <a:spcPct val="0"/>
              </a:spcBef>
              <a:spcAft>
                <a:spcPct val="0"/>
              </a:spcAft>
              <a:buNone/>
              <a:defRPr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sz="3200" dirty="0">
                <a:solidFill>
                  <a:srgbClr val="FF0000"/>
                </a:solidFill>
                <a:effectLst/>
                <a:latin typeface="Times New Roman"/>
                <a:cs typeface="Times New Roman"/>
              </a:rPr>
              <a:t>Math Techniques – </a:t>
            </a:r>
          </a:p>
          <a:p>
            <a:pPr fontAlgn="auto">
              <a:spcAft>
                <a:spcPts val="0"/>
              </a:spcAft>
              <a:defRPr/>
            </a:pPr>
            <a:r>
              <a:rPr sz="3200" dirty="0">
                <a:solidFill>
                  <a:srgbClr val="FF0000"/>
                </a:solidFill>
                <a:effectLst/>
                <a:latin typeface="Times New Roman"/>
                <a:cs typeface="Times New Roman"/>
              </a:rPr>
              <a:t>Plugging In The Answers (PITA):</a:t>
            </a:r>
          </a:p>
        </p:txBody>
      </p:sp>
      <p:sp>
        <p:nvSpPr>
          <p:cNvPr id="3" name="TextBox 2"/>
          <p:cNvSpPr txBox="1">
            <a:spLocks noChangeArrowheads="1"/>
          </p:cNvSpPr>
          <p:nvPr/>
        </p:nvSpPr>
        <p:spPr bwMode="auto">
          <a:xfrm>
            <a:off x="1905000" y="1752600"/>
            <a:ext cx="8153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eaLnBrk="0" hangingPunct="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eaLnBrk="0" hangingPunct="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eaLnBrk="0" hangingPunct="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eaLnBrk="0" hangingPunct="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 typeface="Arial" panose="020B0604020202020204" pitchFamily="34" charset="0"/>
              <a:buChar char="•"/>
            </a:pPr>
            <a:r>
              <a:rPr lang="en-US" altLang="en-US" sz="2800">
                <a:latin typeface="Times New Roman" panose="02020603050405020304" pitchFamily="18" charset="0"/>
              </a:rPr>
              <a:t>Powerful technique used to work through a problem backwards.  Use their answer choices against them!</a:t>
            </a:r>
          </a:p>
        </p:txBody>
      </p:sp>
      <p:pic>
        <p:nvPicPr>
          <p:cNvPr id="3993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3048001"/>
            <a:ext cx="5486400" cy="3375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64177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9937"/>
                                        </p:tgtEl>
                                        <p:attrNameLst>
                                          <p:attrName>style.visibility</p:attrName>
                                        </p:attrNameLst>
                                      </p:cBhvr>
                                      <p:to>
                                        <p:strVal val="visible"/>
                                      </p:to>
                                    </p:set>
                                    <p:animEffect transition="in" filter="fade">
                                      <p:cBhvr>
                                        <p:cTn id="17" dur="500"/>
                                        <p:tgtEl>
                                          <p:spTgt spid="399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617539"/>
            <a:ext cx="5486400" cy="3375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8913"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4175126"/>
            <a:ext cx="6934200" cy="1158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a:spLocks noChangeArrowheads="1"/>
          </p:cNvSpPr>
          <p:nvPr/>
        </p:nvSpPr>
        <p:spPr bwMode="auto">
          <a:xfrm>
            <a:off x="1981200" y="5648326"/>
            <a:ext cx="8153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eaLnBrk="0" hangingPunct="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eaLnBrk="0" hangingPunct="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eaLnBrk="0" hangingPunct="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eaLnBrk="0" hangingPunct="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 typeface="Arial" panose="020B0604020202020204" pitchFamily="34" charset="0"/>
              <a:buChar char="•"/>
            </a:pPr>
            <a:r>
              <a:rPr lang="en-US" altLang="en-US" sz="2800">
                <a:latin typeface="Times New Roman" panose="02020603050405020304" pitchFamily="18" charset="0"/>
              </a:rPr>
              <a:t>This is exactly what we will NOT do!  No Algebra! </a:t>
            </a:r>
          </a:p>
        </p:txBody>
      </p:sp>
    </p:spTree>
    <p:extLst>
      <p:ext uri="{BB962C8B-B14F-4D97-AF65-F5344CB8AC3E}">
        <p14:creationId xmlns:p14="http://schemas.microsoft.com/office/powerpoint/2010/main" val="32671881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8913"/>
                                        </p:tgtEl>
                                        <p:attrNameLst>
                                          <p:attrName>style.visibility</p:attrName>
                                        </p:attrNameLst>
                                      </p:cBhvr>
                                      <p:to>
                                        <p:strVal val="visible"/>
                                      </p:to>
                                    </p:set>
                                    <p:animEffect transition="in" filter="fade">
                                      <p:cBhvr>
                                        <p:cTn id="12" dur="500"/>
                                        <p:tgtEl>
                                          <p:spTgt spid="389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223838"/>
            <a:ext cx="5334000" cy="3281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a:spLocks noChangeArrowheads="1"/>
          </p:cNvSpPr>
          <p:nvPr/>
        </p:nvSpPr>
        <p:spPr bwMode="auto">
          <a:xfrm>
            <a:off x="1981200" y="3581400"/>
            <a:ext cx="8153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eaLnBrk="0" hangingPunct="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eaLnBrk="0" hangingPunct="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eaLnBrk="0" hangingPunct="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eaLnBrk="0" hangingPunct="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 typeface="Arial" panose="020B0604020202020204" pitchFamily="34" charset="0"/>
              <a:buChar char="•"/>
            </a:pPr>
            <a:r>
              <a:rPr lang="en-US" altLang="en-US" sz="2800">
                <a:latin typeface="Times New Roman" panose="02020603050405020304" pitchFamily="18" charset="0"/>
              </a:rPr>
              <a:t>Start by plugging in either B or C because of their central location.  This will provide guidance…do you need a higher or lower number?  </a:t>
            </a:r>
          </a:p>
        </p:txBody>
      </p:sp>
      <p:sp>
        <p:nvSpPr>
          <p:cNvPr id="4" name="TextBox 3"/>
          <p:cNvSpPr txBox="1">
            <a:spLocks noChangeArrowheads="1"/>
          </p:cNvSpPr>
          <p:nvPr/>
        </p:nvSpPr>
        <p:spPr bwMode="auto">
          <a:xfrm>
            <a:off x="1981200" y="4953001"/>
            <a:ext cx="8153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eaLnBrk="0" hangingPunct="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eaLnBrk="0" hangingPunct="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eaLnBrk="0" hangingPunct="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eaLnBrk="0" hangingPunct="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 typeface="Arial" panose="020B0604020202020204" pitchFamily="34" charset="0"/>
              <a:buChar char="•"/>
            </a:pPr>
            <a:r>
              <a:rPr lang="en-US" altLang="en-US" sz="2800">
                <a:latin typeface="Times New Roman" panose="02020603050405020304" pitchFamily="18" charset="0"/>
              </a:rPr>
              <a:t>Let’s begin with answer choice B</a:t>
            </a:r>
          </a:p>
        </p:txBody>
      </p:sp>
      <p:sp>
        <p:nvSpPr>
          <p:cNvPr id="5" name="TextBox 4"/>
          <p:cNvSpPr txBox="1">
            <a:spLocks noChangeArrowheads="1"/>
          </p:cNvSpPr>
          <p:nvPr/>
        </p:nvSpPr>
        <p:spPr bwMode="auto">
          <a:xfrm>
            <a:off x="1981200" y="5495926"/>
            <a:ext cx="8534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eaLnBrk="0" hangingPunct="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eaLnBrk="0" hangingPunct="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eaLnBrk="0" hangingPunct="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eaLnBrk="0" hangingPunct="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 typeface="Arial" panose="020B0604020202020204" pitchFamily="34" charset="0"/>
              <a:buChar char="•"/>
            </a:pPr>
            <a:r>
              <a:rPr lang="en-US" altLang="en-US" sz="2800">
                <a:latin typeface="Times New Roman" panose="02020603050405020304" pitchFamily="18" charset="0"/>
              </a:rPr>
              <a:t>96, then 48, 24, 12, 6…not enough!  Cross off B, C, D!</a:t>
            </a:r>
          </a:p>
        </p:txBody>
      </p:sp>
      <p:sp>
        <p:nvSpPr>
          <p:cNvPr id="6" name="TextBox 5"/>
          <p:cNvSpPr txBox="1">
            <a:spLocks noChangeArrowheads="1"/>
          </p:cNvSpPr>
          <p:nvPr/>
        </p:nvSpPr>
        <p:spPr bwMode="auto">
          <a:xfrm>
            <a:off x="1981200" y="6029326"/>
            <a:ext cx="8153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eaLnBrk="0" hangingPunct="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eaLnBrk="0" hangingPunct="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eaLnBrk="0" hangingPunct="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eaLnBrk="0" hangingPunct="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 typeface="Arial" panose="020B0604020202020204" pitchFamily="34" charset="0"/>
              <a:buChar char="•"/>
            </a:pPr>
            <a:r>
              <a:rPr lang="en-US" altLang="en-US" sz="2800">
                <a:latin typeface="Times New Roman" panose="02020603050405020304" pitchFamily="18" charset="0"/>
              </a:rPr>
              <a:t>Answer must be A!  Write answer next to question #  </a:t>
            </a:r>
          </a:p>
        </p:txBody>
      </p:sp>
    </p:spTree>
    <p:extLst>
      <p:ext uri="{BB962C8B-B14F-4D97-AF65-F5344CB8AC3E}">
        <p14:creationId xmlns:p14="http://schemas.microsoft.com/office/powerpoint/2010/main" val="14364039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931817"/>
          </a:xfrm>
        </p:spPr>
        <p:txBody>
          <a:bodyPr/>
          <a:lstStyle/>
          <a:p>
            <a:r>
              <a:rPr lang="en-US" dirty="0"/>
              <a:t>Timing</a:t>
            </a:r>
          </a:p>
        </p:txBody>
      </p:sp>
      <p:sp>
        <p:nvSpPr>
          <p:cNvPr id="3" name="Text Placeholder 2"/>
          <p:cNvSpPr>
            <a:spLocks noGrp="1"/>
          </p:cNvSpPr>
          <p:nvPr>
            <p:ph type="body" idx="1"/>
          </p:nvPr>
        </p:nvSpPr>
        <p:spPr>
          <a:xfrm>
            <a:off x="2589212" y="1541417"/>
            <a:ext cx="8915399" cy="5094514"/>
          </a:xfrm>
        </p:spPr>
        <p:txBody>
          <a:bodyPr>
            <a:normAutofit lnSpcReduction="10000"/>
          </a:bodyPr>
          <a:lstStyle/>
          <a:p>
            <a:endParaRPr lang="en-US" dirty="0"/>
          </a:p>
          <a:p>
            <a:r>
              <a:rPr lang="en-US" dirty="0"/>
              <a:t>The Digital SAT is 2 hours and 14 minutes long. </a:t>
            </a:r>
          </a:p>
          <a:p>
            <a:pPr marL="285750" lvl="0" indent="-285750">
              <a:buFont typeface="Arial" panose="020B0604020202020204" pitchFamily="34" charset="0"/>
              <a:buChar char="•"/>
            </a:pPr>
            <a:r>
              <a:rPr lang="en-US" dirty="0"/>
              <a:t>Reading and Writing (2 modules, each 27 questions in 32 minutes) </a:t>
            </a:r>
          </a:p>
          <a:p>
            <a:pPr marL="742950" lvl="1" indent="-285750">
              <a:buFont typeface="Arial" panose="020B0604020202020204" pitchFamily="34" charset="0"/>
              <a:buChar char="•"/>
            </a:pPr>
            <a:r>
              <a:rPr lang="en-US" dirty="0"/>
              <a:t>All questions in the RW section are multiple-choice. </a:t>
            </a:r>
          </a:p>
          <a:p>
            <a:pPr marL="742950" lvl="1" indent="-285750">
              <a:buFont typeface="Arial" panose="020B0604020202020204" pitchFamily="34" charset="0"/>
              <a:buChar char="•"/>
            </a:pPr>
            <a:r>
              <a:rPr lang="en-US" dirty="0"/>
              <a:t>Two questions in each module are experimental and are not scored. </a:t>
            </a:r>
          </a:p>
          <a:p>
            <a:pPr marL="742950" lvl="1" indent="-285750">
              <a:buFont typeface="Arial" panose="020B0604020202020204" pitchFamily="34" charset="0"/>
              <a:buChar char="•"/>
            </a:pPr>
            <a:r>
              <a:rPr lang="en-US" dirty="0"/>
              <a:t>All questions on the exam are multiple-choice with four possible answers</a:t>
            </a:r>
          </a:p>
          <a:p>
            <a:r>
              <a:rPr lang="en-US" dirty="0"/>
              <a:t>A 10-minute break </a:t>
            </a:r>
          </a:p>
          <a:p>
            <a:pPr marL="285750" lvl="0" indent="-285750">
              <a:buFont typeface="Arial" panose="020B0604020202020204" pitchFamily="34" charset="0"/>
              <a:buChar char="•"/>
            </a:pPr>
            <a:r>
              <a:rPr lang="en-US" dirty="0"/>
              <a:t>Math (2 modules, each 22 questions in 35 minutes) </a:t>
            </a:r>
          </a:p>
          <a:p>
            <a:pPr marL="742950" lvl="1" indent="-285750">
              <a:buFont typeface="Arial" panose="020B0604020202020204" pitchFamily="34" charset="0"/>
              <a:buChar char="•"/>
            </a:pPr>
            <a:r>
              <a:rPr lang="en-US" dirty="0"/>
              <a:t>Most questions in the Math section are multiple-choice. </a:t>
            </a:r>
          </a:p>
          <a:p>
            <a:pPr marL="742950" lvl="1" indent="-285750">
              <a:buFont typeface="Arial" panose="020B0604020202020204" pitchFamily="34" charset="0"/>
              <a:buChar char="•"/>
            </a:pPr>
            <a:r>
              <a:rPr lang="en-US" dirty="0"/>
              <a:t>The rest are “student-produced responses” (fill-ins). </a:t>
            </a:r>
          </a:p>
          <a:p>
            <a:pPr marL="742950" lvl="1" indent="-285750">
              <a:buFont typeface="Arial" panose="020B0604020202020204" pitchFamily="34" charset="0"/>
              <a:buChar char="•"/>
            </a:pPr>
            <a:r>
              <a:rPr lang="en-US" dirty="0"/>
              <a:t>Two questions in each module are experimental and are not scored.</a:t>
            </a:r>
          </a:p>
          <a:p>
            <a:pPr marL="742950" lvl="1" indent="-285750">
              <a:buFont typeface="Arial" panose="020B0604020202020204" pitchFamily="34" charset="0"/>
              <a:buChar char="•"/>
            </a:pPr>
            <a:r>
              <a:rPr lang="en-US" dirty="0"/>
              <a:t>The Math section contains some student-produced-response questions.</a:t>
            </a:r>
          </a:p>
          <a:p>
            <a:pPr marL="742950" lvl="1" indent="-285750">
              <a:buFont typeface="Arial" panose="020B0604020202020204" pitchFamily="34" charset="0"/>
              <a:buChar char="•"/>
            </a:pPr>
            <a:r>
              <a:rPr lang="en-US" dirty="0"/>
              <a:t>All multiple-choice questions have four possible answer choices.</a:t>
            </a:r>
          </a:p>
          <a:p>
            <a:endParaRPr lang="en-US" dirty="0"/>
          </a:p>
        </p:txBody>
      </p:sp>
    </p:spTree>
    <p:extLst>
      <p:ext uri="{BB962C8B-B14F-4D97-AF65-F5344CB8AC3E}">
        <p14:creationId xmlns:p14="http://schemas.microsoft.com/office/powerpoint/2010/main" val="37303925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284862" y="457200"/>
            <a:ext cx="7773538"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cene3d>
              <a:camera prst="orthographicFront"/>
              <a:lightRig rig="freezing" dir="t">
                <a:rot lat="0" lon="0" rev="5640000"/>
              </a:lightRig>
            </a:scene3d>
            <a:sp3d prstMaterial="flat">
              <a:bevelT w="38100" h="38100"/>
            </a:sp3d>
          </a:bodyPr>
          <a:lstStyle>
            <a:lvl1pPr algn="l" rtl="0" fontAlgn="base">
              <a:spcBef>
                <a:spcPct val="0"/>
              </a:spcBef>
              <a:spcAft>
                <a:spcPct val="0"/>
              </a:spcAft>
              <a:buNone/>
              <a:defRPr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sz="3200">
                <a:solidFill>
                  <a:srgbClr val="FFFF00"/>
                </a:solidFill>
                <a:effectLst/>
                <a:latin typeface="Times New Roman" panose="02020603050405020304" pitchFamily="18" charset="0"/>
                <a:cs typeface="Times New Roman" panose="02020603050405020304" pitchFamily="18" charset="0"/>
              </a:rPr>
              <a:t>Math Techniques – </a:t>
            </a:r>
          </a:p>
          <a:p>
            <a:pPr fontAlgn="auto">
              <a:spcAft>
                <a:spcPts val="0"/>
              </a:spcAft>
              <a:defRPr/>
            </a:pPr>
            <a:r>
              <a:rPr sz="3200">
                <a:solidFill>
                  <a:srgbClr val="FFFF00"/>
                </a:solidFill>
                <a:effectLst/>
                <a:latin typeface="Times New Roman" panose="02020603050405020304" pitchFamily="18" charset="0"/>
                <a:cs typeface="Times New Roman" panose="02020603050405020304" pitchFamily="18" charset="0"/>
              </a:rPr>
              <a:t>Plugging In Your Own Numbers:</a:t>
            </a:r>
          </a:p>
        </p:txBody>
      </p:sp>
      <p:sp>
        <p:nvSpPr>
          <p:cNvPr id="3" name="TextBox 2"/>
          <p:cNvSpPr txBox="1">
            <a:spLocks noChangeArrowheads="1"/>
          </p:cNvSpPr>
          <p:nvPr/>
        </p:nvSpPr>
        <p:spPr bwMode="auto">
          <a:xfrm>
            <a:off x="1905000" y="1905000"/>
            <a:ext cx="8153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eaLnBrk="0" hangingPunct="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eaLnBrk="0" hangingPunct="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eaLnBrk="0" hangingPunct="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eaLnBrk="0" hangingPunct="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 typeface="Arial" panose="020B0604020202020204" pitchFamily="34" charset="0"/>
              <a:buChar char="•"/>
            </a:pPr>
            <a:r>
              <a:rPr lang="en-US" altLang="en-US" sz="2800">
                <a:latin typeface="Times New Roman" panose="02020603050405020304" pitchFamily="18" charset="0"/>
              </a:rPr>
              <a:t>Powerful technique used when the answer choices are NOT numbers.  It is done in three key steps:</a:t>
            </a:r>
          </a:p>
        </p:txBody>
      </p:sp>
      <p:sp>
        <p:nvSpPr>
          <p:cNvPr id="5" name="TextBox 4"/>
          <p:cNvSpPr txBox="1">
            <a:spLocks noChangeArrowheads="1"/>
          </p:cNvSpPr>
          <p:nvPr/>
        </p:nvSpPr>
        <p:spPr bwMode="auto">
          <a:xfrm>
            <a:off x="2209800" y="2932114"/>
            <a:ext cx="8305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eaLnBrk="0" hangingPunct="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eaLnBrk="0" hangingPunct="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eaLnBrk="0" hangingPunct="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eaLnBrk="0" hangingPunct="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en-US" altLang="en-US" sz="2800">
                <a:latin typeface="Times New Roman" panose="02020603050405020304" pitchFamily="18" charset="0"/>
              </a:rPr>
              <a:t>1)  Pick a “nice” number for the variable in the problem</a:t>
            </a:r>
          </a:p>
        </p:txBody>
      </p:sp>
      <p:sp>
        <p:nvSpPr>
          <p:cNvPr id="6" name="TextBox 5"/>
          <p:cNvSpPr txBox="1">
            <a:spLocks noChangeArrowheads="1"/>
          </p:cNvSpPr>
          <p:nvPr/>
        </p:nvSpPr>
        <p:spPr bwMode="auto">
          <a:xfrm>
            <a:off x="2209800" y="3505200"/>
            <a:ext cx="83058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eaLnBrk="0" hangingPunct="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eaLnBrk="0" hangingPunct="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eaLnBrk="0" hangingPunct="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eaLnBrk="0" hangingPunct="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en-US" altLang="en-US" sz="2800">
                <a:latin typeface="Times New Roman" panose="02020603050405020304" pitchFamily="18" charset="0"/>
              </a:rPr>
              <a:t>2)  Work through the steps of the problem using your number.  This will give you a “target” to shoot for.  </a:t>
            </a:r>
          </a:p>
        </p:txBody>
      </p:sp>
      <p:sp>
        <p:nvSpPr>
          <p:cNvPr id="7" name="TextBox 6"/>
          <p:cNvSpPr txBox="1">
            <a:spLocks noChangeArrowheads="1"/>
          </p:cNvSpPr>
          <p:nvPr/>
        </p:nvSpPr>
        <p:spPr bwMode="auto">
          <a:xfrm>
            <a:off x="2209800" y="4419600"/>
            <a:ext cx="83058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eaLnBrk="0" hangingPunct="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eaLnBrk="0" hangingPunct="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eaLnBrk="0" hangingPunct="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eaLnBrk="0" hangingPunct="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en-US" altLang="en-US" sz="2800">
                <a:latin typeface="Times New Roman" panose="02020603050405020304" pitchFamily="18" charset="0"/>
              </a:rPr>
              <a:t>3)  Put the number you chose originally into the answer choices and see which one produces your “target”</a:t>
            </a:r>
          </a:p>
        </p:txBody>
      </p:sp>
    </p:spTree>
    <p:extLst>
      <p:ext uri="{BB962C8B-B14F-4D97-AF65-F5344CB8AC3E}">
        <p14:creationId xmlns:p14="http://schemas.microsoft.com/office/powerpoint/2010/main" val="7933297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381000"/>
            <a:ext cx="5105400" cy="4325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a:spLocks noChangeArrowheads="1"/>
          </p:cNvSpPr>
          <p:nvPr/>
        </p:nvSpPr>
        <p:spPr bwMode="auto">
          <a:xfrm>
            <a:off x="1981200" y="4913313"/>
            <a:ext cx="8153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eaLnBrk="0" hangingPunct="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eaLnBrk="0" hangingPunct="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eaLnBrk="0" hangingPunct="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eaLnBrk="0" hangingPunct="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 typeface="Arial" panose="020B0604020202020204" pitchFamily="34" charset="0"/>
              <a:buChar char="•"/>
            </a:pPr>
            <a:r>
              <a:rPr lang="en-US" altLang="en-US" sz="2800">
                <a:latin typeface="Times New Roman" panose="02020603050405020304" pitchFamily="18" charset="0"/>
              </a:rPr>
              <a:t>Students can VERY easily get swallowed up by the Algebra here...reduce the difficulty by Plugging In a nice number.  Let’s choose 2 for </a:t>
            </a:r>
            <a:r>
              <a:rPr lang="en-US" altLang="en-US" sz="2800" i="1">
                <a:latin typeface="Times New Roman" panose="02020603050405020304" pitchFamily="18" charset="0"/>
              </a:rPr>
              <a:t>x…</a:t>
            </a:r>
            <a:endParaRPr lang="en-US" altLang="en-US" sz="2800">
              <a:latin typeface="Times New Roman" panose="02020603050405020304" pitchFamily="18" charset="0"/>
            </a:endParaRPr>
          </a:p>
        </p:txBody>
      </p:sp>
    </p:spTree>
    <p:extLst>
      <p:ext uri="{BB962C8B-B14F-4D97-AF65-F5344CB8AC3E}">
        <p14:creationId xmlns:p14="http://schemas.microsoft.com/office/powerpoint/2010/main" val="34299994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9937"/>
                                        </p:tgtEl>
                                        <p:attrNameLst>
                                          <p:attrName>style.visibility</p:attrName>
                                        </p:attrNameLst>
                                      </p:cBhvr>
                                      <p:to>
                                        <p:strVal val="visible"/>
                                      </p:to>
                                    </p:set>
                                    <p:animEffect transition="in" filter="fade">
                                      <p:cBhvr>
                                        <p:cTn id="7" dur="500"/>
                                        <p:tgtEl>
                                          <p:spTgt spid="399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381001"/>
            <a:ext cx="4419600" cy="3744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a:spLocks noRot="1" noChangeAspect="1" noMove="1" noResize="1" noEditPoints="1" noAdjustHandles="1" noChangeArrowheads="1" noChangeShapeType="1" noTextEdit="1"/>
          </p:cNvSpPr>
          <p:nvPr/>
        </p:nvSpPr>
        <p:spPr bwMode="auto">
          <a:xfrm>
            <a:off x="1978925" y="4114800"/>
            <a:ext cx="8155676" cy="701602"/>
          </a:xfrm>
          <a:prstGeom prst="rect">
            <a:avLst/>
          </a:prstGeom>
          <a:blipFill rotWithShape="1">
            <a:blip r:embed="rId3"/>
            <a:stretch>
              <a:fillRect l="-1345" b="-10435"/>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sz="2400">
                <a:noFill/>
              </a:rPr>
              <a:t> </a:t>
            </a:r>
          </a:p>
        </p:txBody>
      </p:sp>
      <p:sp>
        <p:nvSpPr>
          <p:cNvPr id="4" name="TextBox 3"/>
          <p:cNvSpPr txBox="1">
            <a:spLocks noRot="1" noChangeAspect="1" noMove="1" noResize="1" noEditPoints="1" noAdjustHandles="1" noChangeArrowheads="1" noChangeShapeType="1" noTextEdit="1"/>
          </p:cNvSpPr>
          <p:nvPr/>
        </p:nvSpPr>
        <p:spPr bwMode="auto">
          <a:xfrm>
            <a:off x="1981200" y="4800600"/>
            <a:ext cx="8153400" cy="1132490"/>
          </a:xfrm>
          <a:prstGeom prst="rect">
            <a:avLst/>
          </a:prstGeom>
          <a:blipFill rotWithShape="1">
            <a:blip r:embed="rId4"/>
            <a:stretch>
              <a:fillRect l="-1271" t="-5405" b="-5946"/>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sz="2400">
                <a:noFill/>
              </a:rPr>
              <a:t> </a:t>
            </a:r>
          </a:p>
        </p:txBody>
      </p:sp>
      <p:sp>
        <p:nvSpPr>
          <p:cNvPr id="5" name="TextBox 4"/>
          <p:cNvSpPr txBox="1">
            <a:spLocks noChangeArrowheads="1"/>
          </p:cNvSpPr>
          <p:nvPr/>
        </p:nvSpPr>
        <p:spPr bwMode="auto">
          <a:xfrm>
            <a:off x="1981200" y="5791200"/>
            <a:ext cx="8154988"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eaLnBrk="0" hangingPunct="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eaLnBrk="0" hangingPunct="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eaLnBrk="0" hangingPunct="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eaLnBrk="0" hangingPunct="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 typeface="Arial" panose="020B0604020202020204" pitchFamily="34" charset="0"/>
              <a:buChar char="•"/>
            </a:pPr>
            <a:r>
              <a:rPr lang="en-US" altLang="en-US" sz="2800">
                <a:latin typeface="Times New Roman" panose="02020603050405020304" pitchFamily="18" charset="0"/>
              </a:rPr>
              <a:t>On rare occasions, two answer choices will work, so make sure you check them all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617539"/>
            <a:ext cx="5486400" cy="3375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8913"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4175126"/>
            <a:ext cx="6934200" cy="1158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a:spLocks noChangeArrowheads="1"/>
          </p:cNvSpPr>
          <p:nvPr/>
        </p:nvSpPr>
        <p:spPr bwMode="auto">
          <a:xfrm>
            <a:off x="1981200" y="5648326"/>
            <a:ext cx="8153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eaLnBrk="0" hangingPunct="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eaLnBrk="0" hangingPunct="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eaLnBrk="0" hangingPunct="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eaLnBrk="0" hangingPunct="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 typeface="Arial" panose="020B0604020202020204" pitchFamily="34" charset="0"/>
              <a:buChar char="•"/>
            </a:pPr>
            <a:r>
              <a:rPr lang="en-US" altLang="en-US" sz="2800">
                <a:latin typeface="Times New Roman" panose="02020603050405020304" pitchFamily="18" charset="0"/>
              </a:rPr>
              <a:t>This is exactly what we will NOT do!  No Algebra! </a:t>
            </a:r>
          </a:p>
        </p:txBody>
      </p:sp>
    </p:spTree>
    <p:extLst>
      <p:ext uri="{BB962C8B-B14F-4D97-AF65-F5344CB8AC3E}">
        <p14:creationId xmlns:p14="http://schemas.microsoft.com/office/powerpoint/2010/main" val="14552424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8913"/>
                                        </p:tgtEl>
                                        <p:attrNameLst>
                                          <p:attrName>style.visibility</p:attrName>
                                        </p:attrNameLst>
                                      </p:cBhvr>
                                      <p:to>
                                        <p:strVal val="visible"/>
                                      </p:to>
                                    </p:set>
                                    <p:animEffect transition="in" filter="fade">
                                      <p:cBhvr>
                                        <p:cTn id="12" dur="500"/>
                                        <p:tgtEl>
                                          <p:spTgt spid="389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223838"/>
            <a:ext cx="5334000" cy="3281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a:spLocks noChangeArrowheads="1"/>
          </p:cNvSpPr>
          <p:nvPr/>
        </p:nvSpPr>
        <p:spPr bwMode="auto">
          <a:xfrm>
            <a:off x="1981200" y="3581400"/>
            <a:ext cx="8153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eaLnBrk="0" hangingPunct="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eaLnBrk="0" hangingPunct="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eaLnBrk="0" hangingPunct="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eaLnBrk="0" hangingPunct="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 typeface="Arial" panose="020B0604020202020204" pitchFamily="34" charset="0"/>
              <a:buChar char="•"/>
            </a:pPr>
            <a:r>
              <a:rPr lang="en-US" altLang="en-US" sz="2800">
                <a:latin typeface="Times New Roman" panose="02020603050405020304" pitchFamily="18" charset="0"/>
              </a:rPr>
              <a:t>Start by plugging in either B or C because of their central location.  This will provide guidance…do you need a higher or lower number?  </a:t>
            </a:r>
          </a:p>
        </p:txBody>
      </p:sp>
      <p:sp>
        <p:nvSpPr>
          <p:cNvPr id="4" name="TextBox 3"/>
          <p:cNvSpPr txBox="1">
            <a:spLocks noChangeArrowheads="1"/>
          </p:cNvSpPr>
          <p:nvPr/>
        </p:nvSpPr>
        <p:spPr bwMode="auto">
          <a:xfrm>
            <a:off x="1981200" y="4953001"/>
            <a:ext cx="8153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eaLnBrk="0" hangingPunct="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eaLnBrk="0" hangingPunct="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eaLnBrk="0" hangingPunct="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eaLnBrk="0" hangingPunct="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 typeface="Arial" panose="020B0604020202020204" pitchFamily="34" charset="0"/>
              <a:buChar char="•"/>
            </a:pPr>
            <a:r>
              <a:rPr lang="en-US" altLang="en-US" sz="2800">
                <a:latin typeface="Times New Roman" panose="02020603050405020304" pitchFamily="18" charset="0"/>
              </a:rPr>
              <a:t>Let’s begin with answer choice B</a:t>
            </a:r>
          </a:p>
        </p:txBody>
      </p:sp>
      <p:sp>
        <p:nvSpPr>
          <p:cNvPr id="5" name="TextBox 4"/>
          <p:cNvSpPr txBox="1">
            <a:spLocks noChangeArrowheads="1"/>
          </p:cNvSpPr>
          <p:nvPr/>
        </p:nvSpPr>
        <p:spPr bwMode="auto">
          <a:xfrm>
            <a:off x="1981200" y="5495926"/>
            <a:ext cx="8534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eaLnBrk="0" hangingPunct="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eaLnBrk="0" hangingPunct="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eaLnBrk="0" hangingPunct="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eaLnBrk="0" hangingPunct="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 typeface="Arial" panose="020B0604020202020204" pitchFamily="34" charset="0"/>
              <a:buChar char="•"/>
            </a:pPr>
            <a:r>
              <a:rPr lang="en-US" altLang="en-US" sz="2800">
                <a:latin typeface="Times New Roman" panose="02020603050405020304" pitchFamily="18" charset="0"/>
              </a:rPr>
              <a:t>96, then 48, 24, 12, 6…not enough!  Cross off B, C, D!</a:t>
            </a:r>
          </a:p>
        </p:txBody>
      </p:sp>
      <p:sp>
        <p:nvSpPr>
          <p:cNvPr id="6" name="TextBox 5"/>
          <p:cNvSpPr txBox="1">
            <a:spLocks noChangeArrowheads="1"/>
          </p:cNvSpPr>
          <p:nvPr/>
        </p:nvSpPr>
        <p:spPr bwMode="auto">
          <a:xfrm>
            <a:off x="1981200" y="6029326"/>
            <a:ext cx="8153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eaLnBrk="0" hangingPunct="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eaLnBrk="0" hangingPunct="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eaLnBrk="0" hangingPunct="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eaLnBrk="0" hangingPunct="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 typeface="Arial" panose="020B0604020202020204" pitchFamily="34" charset="0"/>
              <a:buChar char="•"/>
            </a:pPr>
            <a:r>
              <a:rPr lang="en-US" altLang="en-US" sz="2800">
                <a:latin typeface="Times New Roman" panose="02020603050405020304" pitchFamily="18" charset="0"/>
              </a:rPr>
              <a:t>Answer must be A!  Write answer next to question #  </a:t>
            </a:r>
          </a:p>
        </p:txBody>
      </p:sp>
    </p:spTree>
    <p:extLst>
      <p:ext uri="{BB962C8B-B14F-4D97-AF65-F5344CB8AC3E}">
        <p14:creationId xmlns:p14="http://schemas.microsoft.com/office/powerpoint/2010/main" val="26932405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359645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931817"/>
          </a:xfrm>
        </p:spPr>
        <p:txBody>
          <a:bodyPr/>
          <a:lstStyle/>
          <a:p>
            <a:r>
              <a:rPr lang="en-US" dirty="0"/>
              <a:t>Old vs New</a:t>
            </a:r>
          </a:p>
        </p:txBody>
      </p:sp>
      <p:sp>
        <p:nvSpPr>
          <p:cNvPr id="3" name="Text Placeholder 2"/>
          <p:cNvSpPr>
            <a:spLocks noGrp="1"/>
          </p:cNvSpPr>
          <p:nvPr>
            <p:ph type="body" idx="1"/>
          </p:nvPr>
        </p:nvSpPr>
        <p:spPr>
          <a:xfrm>
            <a:off x="2589212" y="1541417"/>
            <a:ext cx="3001691" cy="5094514"/>
          </a:xfrm>
        </p:spPr>
        <p:txBody>
          <a:bodyPr>
            <a:normAutofit/>
          </a:bodyPr>
          <a:lstStyle/>
          <a:p>
            <a:endParaRPr lang="en-US" dirty="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94850862"/>
              </p:ext>
            </p:extLst>
          </p:nvPr>
        </p:nvGraphicFramePr>
        <p:xfrm>
          <a:off x="2145074" y="1541417"/>
          <a:ext cx="4307977" cy="4924699"/>
        </p:xfrm>
        <a:graphic>
          <a:graphicData uri="http://schemas.openxmlformats.org/drawingml/2006/table">
            <a:tbl>
              <a:tblPr firstRow="1" firstCol="1" bandRow="1">
                <a:tableStyleId>{5C22544A-7EE6-4342-B048-85BDC9FD1C3A}</a:tableStyleId>
              </a:tblPr>
              <a:tblGrid>
                <a:gridCol w="4307977">
                  <a:extLst>
                    <a:ext uri="{9D8B030D-6E8A-4147-A177-3AD203B41FA5}">
                      <a16:colId xmlns:a16="http://schemas.microsoft.com/office/drawing/2014/main" val="3336410746"/>
                    </a:ext>
                  </a:extLst>
                </a:gridCol>
              </a:tblGrid>
              <a:tr h="346434">
                <a:tc>
                  <a:txBody>
                    <a:bodyPr/>
                    <a:lstStyle/>
                    <a:p>
                      <a:pPr marL="0" marR="0" algn="ctr">
                        <a:lnSpc>
                          <a:spcPct val="107000"/>
                        </a:lnSpc>
                        <a:spcBef>
                          <a:spcPts val="0"/>
                        </a:spcBef>
                        <a:spcAft>
                          <a:spcPts val="0"/>
                        </a:spcAft>
                      </a:pPr>
                      <a:r>
                        <a:rPr lang="en-US" sz="1100" u="sng">
                          <a:effectLst/>
                        </a:rPr>
                        <a:t>Old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27782664"/>
                  </a:ext>
                </a:extLst>
              </a:tr>
              <a:tr h="653390">
                <a:tc>
                  <a:txBody>
                    <a:bodyPr/>
                    <a:lstStyle/>
                    <a:p>
                      <a:pPr marL="0" marR="0">
                        <a:lnSpc>
                          <a:spcPct val="107000"/>
                        </a:lnSpc>
                        <a:spcBef>
                          <a:spcPts val="0"/>
                        </a:spcBef>
                        <a:spcAft>
                          <a:spcPts val="0"/>
                        </a:spcAft>
                      </a:pPr>
                      <a:r>
                        <a:rPr lang="en-US" sz="1800" dirty="0">
                          <a:effectLst/>
                        </a:rPr>
                        <a:t>Reading and Writing Section Separate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20032297"/>
                  </a:ext>
                </a:extLst>
              </a:tr>
              <a:tr h="711886">
                <a:tc>
                  <a:txBody>
                    <a:bodyPr/>
                    <a:lstStyle/>
                    <a:p>
                      <a:pPr marL="0" marR="0">
                        <a:lnSpc>
                          <a:spcPct val="107000"/>
                        </a:lnSpc>
                        <a:spcBef>
                          <a:spcPts val="0"/>
                        </a:spcBef>
                        <a:spcAft>
                          <a:spcPts val="0"/>
                        </a:spcAft>
                      </a:pPr>
                      <a:r>
                        <a:rPr lang="en-US" sz="1800" dirty="0">
                          <a:effectLst/>
                        </a:rPr>
                        <a:t>several questions attached to each long passage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62916704"/>
                  </a:ext>
                </a:extLst>
              </a:tr>
              <a:tr h="1077335">
                <a:tc>
                  <a:txBody>
                    <a:bodyPr/>
                    <a:lstStyle/>
                    <a:p>
                      <a:pPr marL="0" marR="0">
                        <a:lnSpc>
                          <a:spcPct val="107000"/>
                        </a:lnSpc>
                        <a:spcBef>
                          <a:spcPts val="0"/>
                        </a:spcBef>
                        <a:spcAft>
                          <a:spcPts val="0"/>
                        </a:spcAft>
                      </a:pPr>
                      <a:r>
                        <a:rPr lang="en-US" sz="1800" dirty="0">
                          <a:effectLst/>
                        </a:rPr>
                        <a:t>65 minute reading 52 questions</a:t>
                      </a:r>
                    </a:p>
                    <a:p>
                      <a:pPr marL="0" marR="0">
                        <a:lnSpc>
                          <a:spcPct val="107000"/>
                        </a:lnSpc>
                        <a:spcBef>
                          <a:spcPts val="0"/>
                        </a:spcBef>
                        <a:spcAft>
                          <a:spcPts val="0"/>
                        </a:spcAft>
                      </a:pPr>
                      <a:r>
                        <a:rPr lang="en-US" sz="1800" dirty="0">
                          <a:effectLst/>
                        </a:rPr>
                        <a:t>35 minute writing 44 questions</a:t>
                      </a:r>
                    </a:p>
                    <a:p>
                      <a:pPr marL="0" marR="0">
                        <a:lnSpc>
                          <a:spcPct val="107000"/>
                        </a:lnSpc>
                        <a:spcBef>
                          <a:spcPts val="0"/>
                        </a:spcBef>
                        <a:spcAft>
                          <a:spcPts val="0"/>
                        </a:spcAft>
                      </a:pPr>
                      <a:r>
                        <a:rPr lang="en-US" sz="1800" dirty="0">
                          <a:effectLst/>
                        </a:rPr>
                        <a:t>Optional Essay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90940029"/>
                  </a:ext>
                </a:extLst>
              </a:tr>
              <a:tr h="346434">
                <a:tc>
                  <a:txBody>
                    <a:bodyPr/>
                    <a:lstStyle/>
                    <a:p>
                      <a:pPr marL="0" marR="0">
                        <a:lnSpc>
                          <a:spcPct val="107000"/>
                        </a:lnSpc>
                        <a:spcBef>
                          <a:spcPts val="0"/>
                        </a:spcBef>
                        <a:spcAft>
                          <a:spcPts val="0"/>
                        </a:spcAft>
                      </a:pPr>
                      <a:r>
                        <a:rPr lang="en-US" sz="1800" u="none" strike="noStrike"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24167013"/>
                  </a:ext>
                </a:extLst>
              </a:tr>
              <a:tr h="1442786">
                <a:tc>
                  <a:txBody>
                    <a:bodyPr/>
                    <a:lstStyle/>
                    <a:p>
                      <a:pPr marL="0" marR="0">
                        <a:lnSpc>
                          <a:spcPct val="107000"/>
                        </a:lnSpc>
                        <a:spcBef>
                          <a:spcPts val="0"/>
                        </a:spcBef>
                        <a:spcAft>
                          <a:spcPts val="0"/>
                        </a:spcAft>
                      </a:pPr>
                      <a:r>
                        <a:rPr lang="en-US" sz="1800" dirty="0">
                          <a:effectLst/>
                        </a:rPr>
                        <a:t>25 minute no calculator math 20 questions (5GI)</a:t>
                      </a:r>
                    </a:p>
                    <a:p>
                      <a:pPr marL="0" marR="0">
                        <a:lnSpc>
                          <a:spcPct val="107000"/>
                        </a:lnSpc>
                        <a:spcBef>
                          <a:spcPts val="0"/>
                        </a:spcBef>
                        <a:spcAft>
                          <a:spcPts val="0"/>
                        </a:spcAft>
                      </a:pPr>
                      <a:r>
                        <a:rPr lang="en-US" sz="1800" dirty="0">
                          <a:effectLst/>
                        </a:rPr>
                        <a:t>55 minute calculator math 38 questions (8GI)</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48748679"/>
                  </a:ext>
                </a:extLst>
              </a:tr>
              <a:tr h="346434">
                <a:tc>
                  <a:txBody>
                    <a:bodyPr/>
                    <a:lstStyle/>
                    <a:p>
                      <a:pPr marL="0" marR="0">
                        <a:lnSpc>
                          <a:spcPct val="107000"/>
                        </a:lnSpc>
                        <a:spcBef>
                          <a:spcPts val="0"/>
                        </a:spcBef>
                        <a:spcAft>
                          <a:spcPts val="0"/>
                        </a:spcAft>
                      </a:pPr>
                      <a:r>
                        <a:rPr lang="en-US" sz="1800" dirty="0">
                          <a:effectLst/>
                        </a:rPr>
                        <a:t>Section </a:t>
                      </a:r>
                      <a:r>
                        <a:rPr lang="en-US" sz="1800" dirty="0" err="1">
                          <a:effectLst/>
                        </a:rPr>
                        <a:t>subscores</a:t>
                      </a:r>
                      <a:r>
                        <a:rPr lang="en-US" sz="1800" dirty="0">
                          <a:effectLst/>
                        </a:rPr>
                        <a:t> given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8642682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825735630"/>
              </p:ext>
            </p:extLst>
          </p:nvPr>
        </p:nvGraphicFramePr>
        <p:xfrm>
          <a:off x="6633754" y="1541417"/>
          <a:ext cx="5070566" cy="5067987"/>
        </p:xfrm>
        <a:graphic>
          <a:graphicData uri="http://schemas.openxmlformats.org/drawingml/2006/table">
            <a:tbl>
              <a:tblPr firstRow="1" firstCol="1" bandRow="1">
                <a:tableStyleId>{5C22544A-7EE6-4342-B048-85BDC9FD1C3A}</a:tableStyleId>
              </a:tblPr>
              <a:tblGrid>
                <a:gridCol w="5070566">
                  <a:extLst>
                    <a:ext uri="{9D8B030D-6E8A-4147-A177-3AD203B41FA5}">
                      <a16:colId xmlns:a16="http://schemas.microsoft.com/office/drawing/2014/main" val="3765676170"/>
                    </a:ext>
                  </a:extLst>
                </a:gridCol>
              </a:tblGrid>
              <a:tr h="222030">
                <a:tc>
                  <a:txBody>
                    <a:bodyPr/>
                    <a:lstStyle/>
                    <a:p>
                      <a:pPr marL="0" marR="0" algn="ctr">
                        <a:lnSpc>
                          <a:spcPct val="107000"/>
                        </a:lnSpc>
                        <a:spcBef>
                          <a:spcPts val="0"/>
                        </a:spcBef>
                        <a:spcAft>
                          <a:spcPts val="0"/>
                        </a:spcAft>
                      </a:pPr>
                      <a:r>
                        <a:rPr lang="en-US" sz="1100" u="sng">
                          <a:effectLst/>
                        </a:rPr>
                        <a:t>New</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04425999"/>
                  </a:ext>
                </a:extLst>
              </a:tr>
              <a:tr h="222030">
                <a:tc>
                  <a:txBody>
                    <a:bodyPr/>
                    <a:lstStyle/>
                    <a:p>
                      <a:pPr marL="0" marR="0">
                        <a:lnSpc>
                          <a:spcPct val="107000"/>
                        </a:lnSpc>
                        <a:spcBef>
                          <a:spcPts val="0"/>
                        </a:spcBef>
                        <a:spcAft>
                          <a:spcPts val="0"/>
                        </a:spcAft>
                      </a:pPr>
                      <a:r>
                        <a:rPr lang="en-US" sz="1600">
                          <a:effectLst/>
                        </a:rPr>
                        <a:t>Reading and Writing Section Together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23688494"/>
                  </a:ext>
                </a:extLst>
              </a:tr>
              <a:tr h="1158900">
                <a:tc>
                  <a:txBody>
                    <a:bodyPr/>
                    <a:lstStyle/>
                    <a:p>
                      <a:pPr marL="0" marR="0">
                        <a:lnSpc>
                          <a:spcPct val="107000"/>
                        </a:lnSpc>
                        <a:spcBef>
                          <a:spcPts val="0"/>
                        </a:spcBef>
                        <a:spcAft>
                          <a:spcPts val="0"/>
                        </a:spcAft>
                      </a:pPr>
                      <a:r>
                        <a:rPr lang="en-US" sz="1600" dirty="0">
                          <a:effectLst/>
                        </a:rPr>
                        <a:t>Each short passage (which College Board calls a “text”) or pair of passages (texts) is associated with just one question, and texts may be paired with informational graphics.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51182894"/>
                  </a:ext>
                </a:extLst>
              </a:tr>
              <a:tr h="690465">
                <a:tc>
                  <a:txBody>
                    <a:bodyPr/>
                    <a:lstStyle/>
                    <a:p>
                      <a:pPr marL="0" marR="0">
                        <a:lnSpc>
                          <a:spcPct val="107000"/>
                        </a:lnSpc>
                        <a:spcBef>
                          <a:spcPts val="0"/>
                        </a:spcBef>
                        <a:spcAft>
                          <a:spcPts val="0"/>
                        </a:spcAft>
                      </a:pPr>
                      <a:r>
                        <a:rPr lang="en-US" sz="1600">
                          <a:effectLst/>
                        </a:rPr>
                        <a:t>64 minutes long, 2 modules, each with 27 questions that are passage-based.</a:t>
                      </a:r>
                    </a:p>
                    <a:p>
                      <a:pPr marL="0" marR="0">
                        <a:lnSpc>
                          <a:spcPct val="107000"/>
                        </a:lnSpc>
                        <a:spcBef>
                          <a:spcPts val="0"/>
                        </a:spcBef>
                        <a:spcAft>
                          <a:spcPts val="0"/>
                        </a:spcAft>
                      </a:pPr>
                      <a:r>
                        <a:rPr lang="en-US" sz="1600">
                          <a:effectLst/>
                        </a:rPr>
                        <a:t>No Essay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32068013"/>
                  </a:ext>
                </a:extLst>
              </a:tr>
              <a:tr h="1393118">
                <a:tc>
                  <a:txBody>
                    <a:bodyPr/>
                    <a:lstStyle/>
                    <a:p>
                      <a:pPr marL="0" marR="0">
                        <a:lnSpc>
                          <a:spcPct val="107000"/>
                        </a:lnSpc>
                        <a:spcBef>
                          <a:spcPts val="0"/>
                        </a:spcBef>
                        <a:spcAft>
                          <a:spcPts val="0"/>
                        </a:spcAft>
                      </a:pPr>
                      <a:r>
                        <a:rPr lang="en-US" sz="1600">
                          <a:effectLst/>
                        </a:rPr>
                        <a:t>Third and fourth parts of each module, there will be questions focused on writing skills. Instead of asking you to analyze a text, questions will require you to do things like choose answers with correct punctuation and grammar.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11123372"/>
                  </a:ext>
                </a:extLst>
              </a:tr>
              <a:tr h="690465">
                <a:tc>
                  <a:txBody>
                    <a:bodyPr/>
                    <a:lstStyle/>
                    <a:p>
                      <a:pPr marL="0" marR="0">
                        <a:lnSpc>
                          <a:spcPct val="107000"/>
                        </a:lnSpc>
                        <a:spcBef>
                          <a:spcPts val="0"/>
                        </a:spcBef>
                        <a:spcAft>
                          <a:spcPts val="0"/>
                        </a:spcAft>
                      </a:pPr>
                      <a:r>
                        <a:rPr lang="en-US" sz="1600">
                          <a:effectLst/>
                        </a:rPr>
                        <a:t>70 minute long, all with calculator, 2 modules, each with 22 questions, approximately 11 questions are Fill-Ins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32812828"/>
                  </a:ext>
                </a:extLst>
              </a:tr>
              <a:tr h="456248">
                <a:tc>
                  <a:txBody>
                    <a:bodyPr/>
                    <a:lstStyle/>
                    <a:p>
                      <a:pPr marL="0" marR="0">
                        <a:lnSpc>
                          <a:spcPct val="107000"/>
                        </a:lnSpc>
                        <a:spcBef>
                          <a:spcPts val="0"/>
                        </a:spcBef>
                        <a:spcAft>
                          <a:spcPts val="0"/>
                        </a:spcAft>
                      </a:pPr>
                      <a:r>
                        <a:rPr lang="en-US" sz="1600" dirty="0">
                          <a:effectLst/>
                        </a:rPr>
                        <a:t>Only total, RW section, and M section scores given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35221964"/>
                  </a:ext>
                </a:extLst>
              </a:tr>
            </a:tbl>
          </a:graphicData>
        </a:graphic>
      </p:graphicFrame>
    </p:spTree>
    <p:extLst>
      <p:ext uri="{BB962C8B-B14F-4D97-AF65-F5344CB8AC3E}">
        <p14:creationId xmlns:p14="http://schemas.microsoft.com/office/powerpoint/2010/main" val="41514900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931817"/>
          </a:xfrm>
        </p:spPr>
        <p:txBody>
          <a:bodyPr/>
          <a:lstStyle/>
          <a:p>
            <a:r>
              <a:rPr lang="en-US" dirty="0"/>
              <a:t>Content</a:t>
            </a:r>
          </a:p>
        </p:txBody>
      </p:sp>
      <p:sp>
        <p:nvSpPr>
          <p:cNvPr id="4" name="Text Placeholder 3"/>
          <p:cNvSpPr>
            <a:spLocks noGrp="1"/>
          </p:cNvSpPr>
          <p:nvPr>
            <p:ph type="body" idx="1"/>
          </p:nvPr>
        </p:nvSpPr>
        <p:spPr>
          <a:xfrm>
            <a:off x="2155371" y="1754536"/>
            <a:ext cx="4950823" cy="4737703"/>
          </a:xfrm>
        </p:spPr>
        <p:txBody>
          <a:bodyPr>
            <a:normAutofit lnSpcReduction="10000"/>
          </a:bodyPr>
          <a:lstStyle/>
          <a:p>
            <a:r>
              <a:rPr lang="en-US" sz="2300" b="1" u="sng" dirty="0"/>
              <a:t>New Reading and Writing</a:t>
            </a:r>
            <a:endParaRPr lang="en-US" sz="2300" dirty="0"/>
          </a:p>
          <a:p>
            <a:r>
              <a:rPr lang="en-US" sz="2300" dirty="0"/>
              <a:t>The RW section consists of four parts in order: </a:t>
            </a:r>
          </a:p>
          <a:p>
            <a:pPr lvl="0"/>
            <a:r>
              <a:rPr lang="en-US" sz="2300" dirty="0"/>
              <a:t>Craft and Structure (≈28%) </a:t>
            </a:r>
          </a:p>
          <a:p>
            <a:pPr lvl="0"/>
            <a:r>
              <a:rPr lang="en-US" sz="2300" dirty="0"/>
              <a:t>Information and Ideas (≈26%) </a:t>
            </a:r>
          </a:p>
          <a:p>
            <a:pPr lvl="0"/>
            <a:r>
              <a:rPr lang="en-US" sz="2300" dirty="0"/>
              <a:t>Standard English Conventions (≈26%) </a:t>
            </a:r>
          </a:p>
          <a:p>
            <a:pPr lvl="0"/>
            <a:r>
              <a:rPr lang="en-US" sz="2300" dirty="0"/>
              <a:t>Expression of Ideas (≈20%)</a:t>
            </a:r>
          </a:p>
          <a:p>
            <a:r>
              <a:rPr lang="en-US" sz="2300" dirty="0"/>
              <a:t>The questions in each content area will be arranged by type and</a:t>
            </a:r>
            <a:r>
              <a:rPr lang="en-US" sz="2300" i="1" u="sng" dirty="0"/>
              <a:t>, in most cases, in order of difficulty</a:t>
            </a:r>
            <a:r>
              <a:rPr lang="en-US" sz="2300" dirty="0"/>
              <a:t>. </a:t>
            </a:r>
          </a:p>
          <a:p>
            <a:endParaRPr lang="en-US" dirty="0"/>
          </a:p>
        </p:txBody>
      </p:sp>
      <p:sp>
        <p:nvSpPr>
          <p:cNvPr id="5" name="Text Placeholder 3"/>
          <p:cNvSpPr txBox="1">
            <a:spLocks/>
          </p:cNvSpPr>
          <p:nvPr/>
        </p:nvSpPr>
        <p:spPr>
          <a:xfrm>
            <a:off x="6814458" y="1131873"/>
            <a:ext cx="4950823" cy="4737703"/>
          </a:xfrm>
          <a:prstGeom prst="rect">
            <a:avLst/>
          </a:prstGeom>
        </p:spPr>
        <p:txBody>
          <a:bodyPr vert="horz" lIns="91440" tIns="45720" rIns="91440" bIns="45720" rtlCol="0" anchor="ctr">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9pPr>
          </a:lstStyle>
          <a:p>
            <a:r>
              <a:rPr lang="en-US" sz="2000" b="1" u="sng" dirty="0"/>
              <a:t>New Math Digital SAT Content</a:t>
            </a:r>
            <a:endParaRPr lang="en-US" sz="2000" dirty="0"/>
          </a:p>
          <a:p>
            <a:r>
              <a:rPr lang="en-US" sz="2000" dirty="0"/>
              <a:t>The Math section covers four main content areas, but not in this order: </a:t>
            </a:r>
          </a:p>
          <a:p>
            <a:pPr lvl="0"/>
            <a:r>
              <a:rPr lang="en-US" sz="2000" dirty="0"/>
              <a:t>Algebra (≈35%) </a:t>
            </a:r>
          </a:p>
          <a:p>
            <a:pPr lvl="0"/>
            <a:r>
              <a:rPr lang="en-US" sz="2000" dirty="0"/>
              <a:t>Advanced Math (≈35%) </a:t>
            </a:r>
          </a:p>
          <a:p>
            <a:pPr lvl="0"/>
            <a:r>
              <a:rPr lang="en-US" sz="2000" dirty="0"/>
              <a:t>Problem-Solving and Data Analysis (≈15%) </a:t>
            </a:r>
          </a:p>
          <a:p>
            <a:pPr lvl="0"/>
            <a:r>
              <a:rPr lang="en-US" sz="2000" dirty="0"/>
              <a:t>Geometry and Trigonometry (≈15%)</a:t>
            </a:r>
          </a:p>
          <a:p>
            <a:endParaRPr lang="en-US" dirty="0"/>
          </a:p>
        </p:txBody>
      </p:sp>
    </p:spTree>
    <p:extLst>
      <p:ext uri="{BB962C8B-B14F-4D97-AF65-F5344CB8AC3E}">
        <p14:creationId xmlns:p14="http://schemas.microsoft.com/office/powerpoint/2010/main" val="3138643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dow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dow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dow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Effect transition="in" filter="wipe(down)">
                                      <p:cBhvr>
                                        <p:cTn id="42" dur="500"/>
                                        <p:tgtEl>
                                          <p:spTgt spid="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1" end="1"/>
                                            </p:txEl>
                                          </p:spTgt>
                                        </p:tgtEl>
                                        <p:attrNameLst>
                                          <p:attrName>style.visibility</p:attrName>
                                        </p:attrNameLst>
                                      </p:cBhvr>
                                      <p:to>
                                        <p:strVal val="visible"/>
                                      </p:to>
                                    </p:set>
                                    <p:animEffect transition="in" filter="wipe(down)">
                                      <p:cBhvr>
                                        <p:cTn id="47" dur="500"/>
                                        <p:tgtEl>
                                          <p:spTgt spid="5">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2" end="2"/>
                                            </p:txEl>
                                          </p:spTgt>
                                        </p:tgtEl>
                                        <p:attrNameLst>
                                          <p:attrName>style.visibility</p:attrName>
                                        </p:attrNameLst>
                                      </p:cBhvr>
                                      <p:to>
                                        <p:strVal val="visible"/>
                                      </p:to>
                                    </p:set>
                                    <p:animEffect transition="in" filter="wipe(down)">
                                      <p:cBhvr>
                                        <p:cTn id="52" dur="500"/>
                                        <p:tgtEl>
                                          <p:spTgt spid="5">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3" end="3"/>
                                            </p:txEl>
                                          </p:spTgt>
                                        </p:tgtEl>
                                        <p:attrNameLst>
                                          <p:attrName>style.visibility</p:attrName>
                                        </p:attrNameLst>
                                      </p:cBhvr>
                                      <p:to>
                                        <p:strVal val="visible"/>
                                      </p:to>
                                    </p:set>
                                    <p:animEffect transition="in" filter="wipe(down)">
                                      <p:cBhvr>
                                        <p:cTn id="57" dur="500"/>
                                        <p:tgtEl>
                                          <p:spTgt spid="5">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5">
                                            <p:txEl>
                                              <p:pRg st="4" end="4"/>
                                            </p:txEl>
                                          </p:spTgt>
                                        </p:tgtEl>
                                        <p:attrNameLst>
                                          <p:attrName>style.visibility</p:attrName>
                                        </p:attrNameLst>
                                      </p:cBhvr>
                                      <p:to>
                                        <p:strVal val="visible"/>
                                      </p:to>
                                    </p:set>
                                    <p:animEffect transition="in" filter="wipe(down)">
                                      <p:cBhvr>
                                        <p:cTn id="62" dur="500"/>
                                        <p:tgtEl>
                                          <p:spTgt spid="5">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5">
                                            <p:txEl>
                                              <p:pRg st="5" end="5"/>
                                            </p:txEl>
                                          </p:spTgt>
                                        </p:tgtEl>
                                        <p:attrNameLst>
                                          <p:attrName>style.visibility</p:attrName>
                                        </p:attrNameLst>
                                      </p:cBhvr>
                                      <p:to>
                                        <p:strVal val="visible"/>
                                      </p:to>
                                    </p:set>
                                    <p:animEffect transition="in" filter="wipe(down)">
                                      <p:cBhvr>
                                        <p:cTn id="6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931817"/>
          </a:xfrm>
        </p:spPr>
        <p:txBody>
          <a:bodyPr/>
          <a:lstStyle/>
          <a:p>
            <a:r>
              <a:rPr lang="en-US" dirty="0"/>
              <a:t>Test Summary</a:t>
            </a:r>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1898923" y="1951690"/>
            <a:ext cx="4915535" cy="2141220"/>
          </a:xfrm>
          <a:prstGeom prst="rect">
            <a:avLst/>
          </a:prstGeom>
        </p:spPr>
      </p:pic>
      <p:pic>
        <p:nvPicPr>
          <p:cNvPr id="7" name="Picture 6"/>
          <p:cNvPicPr/>
          <p:nvPr/>
        </p:nvPicPr>
        <p:blipFill>
          <a:blip r:embed="rId3"/>
          <a:stretch>
            <a:fillRect/>
          </a:stretch>
        </p:blipFill>
        <p:spPr>
          <a:xfrm>
            <a:off x="6913835" y="1488775"/>
            <a:ext cx="4921885" cy="3067050"/>
          </a:xfrm>
          <a:prstGeom prst="rect">
            <a:avLst/>
          </a:prstGeom>
        </p:spPr>
      </p:pic>
      <p:pic>
        <p:nvPicPr>
          <p:cNvPr id="8" name="Picture 7"/>
          <p:cNvPicPr/>
          <p:nvPr/>
        </p:nvPicPr>
        <p:blipFill>
          <a:blip r:embed="rId4"/>
          <a:stretch>
            <a:fillRect/>
          </a:stretch>
        </p:blipFill>
        <p:spPr>
          <a:xfrm>
            <a:off x="6913835" y="4555825"/>
            <a:ext cx="4857115" cy="2076450"/>
          </a:xfrm>
          <a:prstGeom prst="rect">
            <a:avLst/>
          </a:prstGeom>
        </p:spPr>
      </p:pic>
    </p:spTree>
    <p:extLst>
      <p:ext uri="{BB962C8B-B14F-4D97-AF65-F5344CB8AC3E}">
        <p14:creationId xmlns:p14="http://schemas.microsoft.com/office/powerpoint/2010/main" val="772907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par>
                                <p:cTn id="13" presetID="6" presetClass="entr" presetSubtype="16"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circle(in)">
                                      <p:cBhvr>
                                        <p:cTn id="15"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931817"/>
          </a:xfrm>
        </p:spPr>
        <p:txBody>
          <a:bodyPr/>
          <a:lstStyle/>
          <a:p>
            <a:r>
              <a:rPr lang="en-US" dirty="0"/>
              <a:t>Scoring</a:t>
            </a:r>
          </a:p>
        </p:txBody>
      </p:sp>
      <p:sp>
        <p:nvSpPr>
          <p:cNvPr id="4" name="Text Placeholder 3"/>
          <p:cNvSpPr>
            <a:spLocks noGrp="1"/>
          </p:cNvSpPr>
          <p:nvPr>
            <p:ph type="body" idx="1"/>
          </p:nvPr>
        </p:nvSpPr>
        <p:spPr>
          <a:xfrm>
            <a:off x="2155371" y="1754536"/>
            <a:ext cx="9849395" cy="4737703"/>
          </a:xfrm>
        </p:spPr>
        <p:txBody>
          <a:bodyPr>
            <a:normAutofit lnSpcReduction="10000"/>
          </a:bodyPr>
          <a:lstStyle/>
          <a:p>
            <a:pPr marL="457200" indent="-457200">
              <a:buFont typeface="Wingdings" panose="05000000000000000000" pitchFamily="2" charset="2"/>
              <a:buChar char="v"/>
            </a:pPr>
            <a:r>
              <a:rPr lang="en-US" sz="2800" dirty="0"/>
              <a:t>Scores from the Digital SAT will be reported in a matter of days, not weeks as was the case with the paper-and-pencil test. Your score report for the Digital SAT will feature:</a:t>
            </a:r>
          </a:p>
          <a:p>
            <a:pPr marL="457200" lvl="0" indent="-457200">
              <a:buFont typeface="Wingdings" panose="05000000000000000000" pitchFamily="2" charset="2"/>
              <a:buChar char="v"/>
            </a:pPr>
            <a:r>
              <a:rPr lang="en-US" sz="2800" dirty="0"/>
              <a:t>Total Score: The sum of the two section scores (Reading and Writing, Math), ranging from 400 to 1600 </a:t>
            </a:r>
          </a:p>
          <a:p>
            <a:pPr marL="457200" lvl="0" indent="-457200">
              <a:buFont typeface="Wingdings" panose="05000000000000000000" pitchFamily="2" charset="2"/>
              <a:buChar char="v"/>
            </a:pPr>
            <a:r>
              <a:rPr lang="en-US" sz="2800" dirty="0"/>
              <a:t>Section Scores: </a:t>
            </a:r>
          </a:p>
          <a:p>
            <a:pPr marL="914400" lvl="1" indent="-457200">
              <a:buFont typeface="Wingdings" panose="05000000000000000000" pitchFamily="2" charset="2"/>
              <a:buChar char="Ø"/>
            </a:pPr>
            <a:r>
              <a:rPr lang="en-US" sz="2800" dirty="0"/>
              <a:t>Reading and Writing, ranging from 200 to 800 </a:t>
            </a:r>
          </a:p>
          <a:p>
            <a:pPr marL="914400" lvl="1" indent="-457200">
              <a:buFont typeface="Wingdings" panose="05000000000000000000" pitchFamily="2" charset="2"/>
              <a:buChar char="Ø"/>
            </a:pPr>
            <a:r>
              <a:rPr lang="en-US" sz="2800" dirty="0"/>
              <a:t>Math, also ranging from 200 to 800 </a:t>
            </a:r>
          </a:p>
          <a:p>
            <a:endParaRPr lang="en-US" dirty="0"/>
          </a:p>
        </p:txBody>
      </p:sp>
    </p:spTree>
    <p:extLst>
      <p:ext uri="{BB962C8B-B14F-4D97-AF65-F5344CB8AC3E}">
        <p14:creationId xmlns:p14="http://schemas.microsoft.com/office/powerpoint/2010/main" val="2891209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wipe(down)">
                                      <p:cBhvr>
                                        <p:cTn id="20" dur="500"/>
                                        <p:tgtEl>
                                          <p:spTgt spid="4">
                                            <p:txEl>
                                              <p:pRg st="3" end="3"/>
                                            </p:tx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wipe(down)">
                                      <p:cBhvr>
                                        <p:cTn id="23"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931817"/>
          </a:xfrm>
        </p:spPr>
        <p:txBody>
          <a:bodyPr/>
          <a:lstStyle/>
          <a:p>
            <a:r>
              <a:rPr lang="en-US" dirty="0"/>
              <a:t>Active Scoring</a:t>
            </a:r>
          </a:p>
        </p:txBody>
      </p:sp>
      <p:pic>
        <p:nvPicPr>
          <p:cNvPr id="6" name="Picture 5"/>
          <p:cNvPicPr/>
          <p:nvPr/>
        </p:nvPicPr>
        <p:blipFill>
          <a:blip r:embed="rId2"/>
          <a:stretch>
            <a:fillRect/>
          </a:stretch>
        </p:blipFill>
        <p:spPr>
          <a:xfrm>
            <a:off x="2050869" y="1423851"/>
            <a:ext cx="8961119" cy="4336869"/>
          </a:xfrm>
          <a:prstGeom prst="rect">
            <a:avLst/>
          </a:prstGeom>
        </p:spPr>
      </p:pic>
    </p:spTree>
    <p:extLst>
      <p:ext uri="{BB962C8B-B14F-4D97-AF65-F5344CB8AC3E}">
        <p14:creationId xmlns:p14="http://schemas.microsoft.com/office/powerpoint/2010/main" val="60184276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10594837152594DA708B6DBA56B8A4E" ma:contentTypeVersion="15" ma:contentTypeDescription="Create a new document." ma:contentTypeScope="" ma:versionID="98edc9677ac330ff0b07f768d0da629a">
  <xsd:schema xmlns:xsd="http://www.w3.org/2001/XMLSchema" xmlns:xs="http://www.w3.org/2001/XMLSchema" xmlns:p="http://schemas.microsoft.com/office/2006/metadata/properties" xmlns:ns2="8d1408bc-2af8-40fb-91db-90eca32fd557" xmlns:ns3="741cf9a8-0ab3-4e29-9bed-15b1ffcaaebc" targetNamespace="http://schemas.microsoft.com/office/2006/metadata/properties" ma:root="true" ma:fieldsID="43b46719719f0c92340626608daa14a2" ns2:_="" ns3:_="">
    <xsd:import namespace="8d1408bc-2af8-40fb-91db-90eca32fd557"/>
    <xsd:import namespace="741cf9a8-0ab3-4e29-9bed-15b1ffcaaeb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1408bc-2af8-40fb-91db-90eca32fd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41cf9a8-0ab3-4e29-9bed-15b1ffcaae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f3ef27a6-9d95-4af7-aeca-98e4ae14f1ea}" ma:internalName="TaxCatchAll" ma:showField="CatchAllData" ma:web="741cf9a8-0ab3-4e29-9bed-15b1ffcaaeb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41cf9a8-0ab3-4e29-9bed-15b1ffcaaebc" xsi:nil="true"/>
    <lcf76f155ced4ddcb4097134ff3c332f xmlns="8d1408bc-2af8-40fb-91db-90eca32fd55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4B0338B-3097-4876-9003-4A2B51F389B6}">
  <ds:schemaRefs>
    <ds:schemaRef ds:uri="http://schemas.microsoft.com/sharepoint/v3/contenttype/forms"/>
  </ds:schemaRefs>
</ds:datastoreItem>
</file>

<file path=customXml/itemProps2.xml><?xml version="1.0" encoding="utf-8"?>
<ds:datastoreItem xmlns:ds="http://schemas.openxmlformats.org/officeDocument/2006/customXml" ds:itemID="{EF580688-C065-40E8-8D9F-FF40D6E574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1408bc-2af8-40fb-91db-90eca32fd557"/>
    <ds:schemaRef ds:uri="741cf9a8-0ab3-4e29-9bed-15b1ffcaae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D9CD3BC-3E35-45E5-BA06-5293CB67C73E}">
  <ds:schemaRefs>
    <ds:schemaRef ds:uri="http://schemas.microsoft.com/office/2006/metadata/properties"/>
    <ds:schemaRef ds:uri="http://schemas.microsoft.com/office/infopath/2007/PartnerControls"/>
    <ds:schemaRef ds:uri="741cf9a8-0ab3-4e29-9bed-15b1ffcaaebc"/>
    <ds:schemaRef ds:uri="8d1408bc-2af8-40fb-91db-90eca32fd557"/>
  </ds:schemaRefs>
</ds:datastoreItem>
</file>

<file path=docProps/app.xml><?xml version="1.0" encoding="utf-8"?>
<Properties xmlns="http://schemas.openxmlformats.org/officeDocument/2006/extended-properties" xmlns:vt="http://schemas.openxmlformats.org/officeDocument/2006/docPropsVTypes">
  <Template>Wisp</Template>
  <TotalTime>15325</TotalTime>
  <Words>3808</Words>
  <Application>Microsoft Office PowerPoint</Application>
  <PresentationFormat>Widescreen</PresentationFormat>
  <Paragraphs>148</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Wisp</vt:lpstr>
      <vt:lpstr>The New Digital SAT 2024</vt:lpstr>
      <vt:lpstr>Agenda</vt:lpstr>
      <vt:lpstr>What is new on the new Digital SAT?</vt:lpstr>
      <vt:lpstr>Timing</vt:lpstr>
      <vt:lpstr>Old vs New</vt:lpstr>
      <vt:lpstr>Content</vt:lpstr>
      <vt:lpstr>Test Summary</vt:lpstr>
      <vt:lpstr>Scoring</vt:lpstr>
      <vt:lpstr>Active Scoring</vt:lpstr>
      <vt:lpstr>Something New</vt:lpstr>
      <vt:lpstr>New Test Taking Strategies</vt:lpstr>
      <vt:lpstr>Navigating Bluebook</vt:lpstr>
      <vt:lpstr>New Test Taking Strategies</vt:lpstr>
      <vt:lpstr>New Test Taking Strategies</vt:lpstr>
      <vt:lpstr>Strategies – Some Old and Some New</vt:lpstr>
      <vt:lpstr>Testing Conditions  The SAT may be digital, but it is not an online test. It will still be administered at testing centers or schools with testing capabilities. It must be taken on a computer or laptop that has the College Board Bluebook app, which can be downloaded at bluebook.app.collegeboard.org/.  If you do not have your own device, and your school cannot provide one for you, you can request to borrow one from College Board when you register. However, although College Board says that this process will run smoothly for students, we have our doubts. It is best to ensure that you have access to a device without relying on College Board, so borrow one from a friend or family member if you must.  Once at the testing center, you will be given a code to access your test in the testing app. The app only needs access to the Internet for a brief period while assembling your test, then you can proceed despite any interruptions in internet connectivity or device power. College Board says that even if your battery dies, your test progress will be saved and no time will be lost, but it is a good idea to have a device that can hold a charge for at least 3 hours.  </vt:lpstr>
      <vt:lpstr>Bluebook</vt:lpstr>
      <vt:lpstr>Reading and Writing Test</vt:lpstr>
      <vt:lpstr>    Specific Reading Strategies       On the Digital SAT, you have to read actively -  to find specific information to answer specific questions. Once you’ve found the information, you need to understand what it’s actually saying.   selecting the best vocabulary word to fill in a blank,   understanding the function of a portion of the text,   comparing multiple texts,   finding the main idea of a text,   determining which answer would best support the author’s argument, and   completing the text based on data from tables and graphs.  Immediately look for:  Question Type: Know your strengths and not all show up in a single module so excluded types are likely to appear in second module  Literature:  Fictional passages and Poems  Topic:  Science, History, The Arts, etc.    Open Book Test!  </vt:lpstr>
      <vt:lpstr>          Question Types  1) Vocabulary    VOCABULARY will be first group of questions.  Tests a blend of common words with multiple meanings and slightly more advanced vocabulary words on harder questions.  The context of the sentence(s) surrounding the word will provide a clue that you can Highlight/Annotate or Write down your own word that goes in the blank.   Format 1 – Given a Blank  Do NOT look at the answer choices.  Read the question  Understand what type of word should go where your blank is  Read the text and highlight THE CLUES.  Come up with your own word and either Annotate the blank or Write Down  Eliminate Answers that do not match yours  Guess   Format 2 - will ask what a word or phrase in the text “most nearly mean(s).”  Do NOT look at the answer choices.  Read the question understand what type of word should go where your blank is  Read the text and mentally cross off the word or phrase asked about   highlight THE CLUES.  Come up with your own word and either Annotate the blank or Write Down  Eliminate Answers that do not match yours  Guess         </vt:lpstr>
      <vt:lpstr>The Chilean volcano Calabozos is located in __________ area. Therefore, the risk of loss of human life in the event of an eruption is minimal. Which choice completes the text with the most logical and precise word or phrase?   </vt:lpstr>
      <vt:lpstr>The Chilean volcano Calabozos is located in __________ area. Therefore, the risk of loss of human life in the event of an eruption is minimal. Which choice completes the text with the most logical and precise word or phrase?   A a hazardous  B an active  C a mountainous D a remote</vt:lpstr>
      <vt:lpstr>Best answer?   It is D- remote!</vt:lpstr>
      <vt:lpstr>Contemporaries of American modernist poet H.D. focused only on her important contributions to the Imagist movement in the 1920s, taking __________ view of her work. However, she wrote in a variety of forms and genres, from short, lyrical works to complex, book length poems. Which choice completes the text with the most logical and precise word or phrase?   </vt:lpstr>
      <vt:lpstr>Contemporaries of American modernist poet H.D. focused only on her important contributions to the Imagist movement in the 1920s, taking __________ view of her work. However, she wrote in a variety of forms and genres, from short, lyrical works to complex, book length poems. Which choice completes the text with the most logical and precise word or phrase?  A an expansive  B a limited  C an imaginative  D a complicated </vt:lpstr>
      <vt:lpstr>Best answer?   It is B- limited!</vt:lpstr>
      <vt:lpstr>2) PURPOSE (WHY and HOW) will ask you why the author wrote the text or how a sentence functions in the text.  Purpose questions are looking for the most likely, best supported reason that the text or sentence was written or included. </vt:lpstr>
      <vt:lpstr>Since the 1950s, scientists have known that rapid eye movement, or REM, occurs when someone is sleeping. Previous studies attempting to determine the meaning of these eye movements have been unsuccessful in part because these studies relied on human subjects recalling the content of their dreams. A recent study by physiologists Yuta Senzai and Massimo Scanziani has avoided this issue by studying dreaming mice instead. Their results suggest that REM is correlated to changes in direction during the dream.   Which choice best describes the function of the second sentence in the overall structure of the text?  </vt:lpstr>
      <vt:lpstr>Since the 1950s, scientists have known that rapid eye movement, or REM, occurs when someone is sleeping. Previous studies attempting to determine the meaning of these eye movements have been unsuccessful in part because these studies relied on human subjects recalling the content of their dreams. A recent study by physiologists Yuta Senzai and Massimo Scanziani has avoided this issue by studying dreaming mice instead. Their results suggest that REM is correlated to changes in direction during the dream. Which choice best describes the function of the second sentence in the overall structure of the text?  A It names a problem in the approach taken by Senzai and Scanziani.  B It introduces the difficulty that the study by Senzai and Scanziani was designed to bypass.  C It presents the findings of studies done prior to the study by Senzai and Scanziani.  D It clarifies how others studying REM sleep interpret the study by Senzai and Scanziani.</vt:lpstr>
      <vt:lpstr>Best answer?   It is B</vt:lpstr>
      <vt:lpstr>Read and Understand the Question. The presence of two texts will make it clear that this is a Dual Texts question, but it’s still critical to make sure exactly who or what you should be focusing on in each text.  Read Text 1 and highlight the idea or viewpoint referenced in the question. For text 1 highlight the specific hypothesis, statement, or claim that was0 referenced by the question.   Read Text 2 and highlight the main idea or viewpoint towards the same information from Text 1. Text 2 will typically feature an individual or group conducting an experiment or responding to the claim from Text 1 in some way. They could confirm the claim from Text 1, contradict it, or expand on it. Finding and highlighting the line or sentence in which Text 2 comments on the same idea that you highlighted from Text 1 is critical to understanding the connection between the texts.   Write the relationship (agreement, disagreement, or explanation) between the texts down in your Annotation box.   Use POE and eliminate answers that are inconsistent with one or both texts. The most common trap answers on Dual Texts questions are Opposites (answers that take the opposite viewpoint that Text 2 expresses, such as agreeing with Text 1 when Text 2 actually disagrees) and Extreme Language (answers that take a stated opinion or claim further than the relevant text can support).  </vt:lpstr>
      <vt:lpstr>Text 1 An animal is said to have a theory of mind when it is able to act according to the mental states of other individuals. Psychologists David Premack and Guy Woodruff studied whether chimpanzees have such a theory of mind. They showed videos of human actors struggling with various problems. The chimpanzees were able to select photographs that showed the best tool to solve each actor’s problem.           Text 2 Biologist Daniel J. Povinelli and psychologists Kurt E. Nelson and Sarah T. Boysen have argued that previous research into whether chimpanzees have a theory of mind have not adequately addressed alternative explanations for the chimpanzees’ behaviors. Specifically, it may be the case that chimpanzees are following learned behaviors in a known environment, rather than applying a theory of mind in a novel situation. Based on the texts, how would Povinelli, Nelson, and Boysen (Text 2) most likely respond to Premack and Woodruff (Text 1)?   TURN &amp; TALK- try to answer this on your own </vt:lpstr>
      <vt:lpstr>CONCLUSIONS question will ask you to complete the text by asking you which of the four answers is a logical conclusion based on all of the other sentences given in the text. You just need to read for the main claim made or investigated by the author and choose a conclusion that is logically consistent with both the claim and anything the author includes or discovers in relation to the claim.  Read the Question.   Identify the Question Type. If a question says Which choice most logically completes the text, you know that you have a Conclusions question. Almost every Conclusions question is phrased this way, though we have also seen “Which choice best describes X as presented by the text?” Either way, you’re being asked to include a logical summary or final statement consistent with everything described in the text.    Read the Text. Here, the central claim or statement made by the author or group is likely to be followed up by some additional data or information. This information could support or contradict the original claim, but either way, you’ll need to read the entire text to make sure you catch those wrinkles in the story!    Highlight What Can Help. There are two helpful things to highlight on Conclusions questions: the claim itself and, as mentioned, the additional data or information that sheds more light, for better or worse, on the claim. Similarly, if the question instead asks you to describe someone or something, you’ll want to catch each major point made about that person or thing, as the correct answer should be a summary that captures all of the main points made by the text.    Use POE. The most common trap answer on Conclusions questions is Recycled Language, as College Board is counting on you to only look for matching words but not matching ideas. You’ll also see Right Answer, Wrong Question, as wrong answers can focus on a single detail from the text rather than serve as a conclusion to the entire text. Lastly, you’ll see Could Be True trap answers, as logical or real-world conclusions that are not supported by the text can really seem justified unless you double down on your highlighting and remember that you are here to eliminate answers, not justify them!  </vt:lpstr>
      <vt:lpstr>Now, the choices that college board gave you:  A They would argue that nonhuman primates other than chimpanzees, such as baboons and gorillas, may also have a theory of mind.   B They would argue that the chimpanzees would be able to solve the problems themselves without referencing the photographs by struggling with the situation themselves and eventually determining the correct solution.   C They would encourage Premack and Woodruff to show the same videos and photographs to other nonhuman primates and compare the other nonhuman primates’ reactions to the chimpanzees’ reactions.   D They would suggest that placing the chimpanzee subjects in novel environments, such as rooms distinct from the chimpanzees’ regular enclosures, may help better ascertain whether chimpanzees have a theory of mind</vt:lpstr>
      <vt:lpstr>What do you think?....  D</vt:lpstr>
      <vt:lpstr>Math Test -Look for ways to eliminate answer choices that are too big or too small.   - Ballparking can help you find the right answer without extensive calculations, avoid trap answers, and improve your chances of getting the question right even if you have to guess.   -Use the built-in tools as much as possible. The most useful ones on the Math section are the Calculator, Reference Sheet, and Answer Eliminator tool.    -Use your scratch paper constantly: number the work for each question, write down key words from the final question, redraw geometric figures, and write down every step of math. Even if you use a calculator, it’s worth setting up the math on your scratch paper to stay organized and avoid mistakes.    Utilize the Word Problem Basic Approach: Read the Final Question (RTFQ), Let the Answers Point the Way, Work in Bite-Sized Pieces, and use Process of Elimination (POE).   Practice with the calculator you plan to use for the test: either the built-in Desmos calculator or your personal scientific or graphing calculator.   If you are going to use the built-in calculator, read the Digital SAT Calculator Guide in your Student Tools to maximize its effectiveness.   If you are going to use your own calculator, make sure it is on the approved list and has fresh batteries.   Set up the question on the scratch paper before entering anything into a calculator. By doing so, you will eliminate the possibility of getting lost or confused.   A calculator can’t help you find the answer to a question you don’t understand. Be sure to use your calculator as a tool, not a crutch.   Whether you are using a calculator or not, you must always perform calculations in the proper order (PEMDAS).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vector>
  </TitlesOfParts>
  <Company>Northern Vermont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Digital SAT 2024</dc:title>
  <dc:creator>Goldsworthy, William  @ VTC</dc:creator>
  <cp:lastModifiedBy>Adam Howard</cp:lastModifiedBy>
  <cp:revision>25</cp:revision>
  <dcterms:created xsi:type="dcterms:W3CDTF">2024-04-13T09:19:49Z</dcterms:created>
  <dcterms:modified xsi:type="dcterms:W3CDTF">2025-08-22T15:16:03Z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0x010100210594837152594DA708B6DBA56B8A4E</vt:lpwstr>
  </property>
  <property fmtid="{D5CDD505-2E9C-101B-9397-08002B2CF9AE}" pid="3" name="MediaServiceImageTags">
    <vt:lpwstr/>
  </property>
</Properties>
</file>