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4"/>
  </p:sldMasterIdLst>
  <p:notesMasterIdLst>
    <p:notesMasterId r:id="rId41"/>
  </p:notesMasterIdLst>
  <p:handoutMasterIdLst>
    <p:handoutMasterId r:id="rId42"/>
  </p:handoutMasterIdLst>
  <p:sldIdLst>
    <p:sldId id="256" r:id="rId5"/>
    <p:sldId id="299" r:id="rId6"/>
    <p:sldId id="300" r:id="rId7"/>
    <p:sldId id="260" r:id="rId8"/>
    <p:sldId id="276" r:id="rId9"/>
    <p:sldId id="301" r:id="rId10"/>
    <p:sldId id="272" r:id="rId11"/>
    <p:sldId id="302" r:id="rId12"/>
    <p:sldId id="271" r:id="rId13"/>
    <p:sldId id="261" r:id="rId14"/>
    <p:sldId id="281" r:id="rId15"/>
    <p:sldId id="277" r:id="rId16"/>
    <p:sldId id="279" r:id="rId17"/>
    <p:sldId id="280" r:id="rId18"/>
    <p:sldId id="282" r:id="rId19"/>
    <p:sldId id="283" r:id="rId20"/>
    <p:sldId id="285" r:id="rId21"/>
    <p:sldId id="292" r:id="rId22"/>
    <p:sldId id="287" r:id="rId23"/>
    <p:sldId id="288" r:id="rId24"/>
    <p:sldId id="291" r:id="rId25"/>
    <p:sldId id="305" r:id="rId26"/>
    <p:sldId id="303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297" r:id="rId4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E53C7-206A-5329-0FD0-CE5CFB3C06D9}" v="6" dt="2023-08-23T20:12:39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16" autoAdjust="0"/>
  </p:normalViewPr>
  <p:slideViewPr>
    <p:cSldViewPr>
      <p:cViewPr varScale="1">
        <p:scale>
          <a:sx n="62" d="100"/>
          <a:sy n="62" d="100"/>
        </p:scale>
        <p:origin x="1400" y="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Howard" userId="S::aau58@usnh.edu::46f819d0-cc0b-4c0d-81ac-ce4500ca27aa" providerId="AD" clId="Web-{508E53C7-206A-5329-0FD0-CE5CFB3C06D9}"/>
    <pc:docChg chg="modSld">
      <pc:chgData name="Adam Howard" userId="S::aau58@usnh.edu::46f819d0-cc0b-4c0d-81ac-ce4500ca27aa" providerId="AD" clId="Web-{508E53C7-206A-5329-0FD0-CE5CFB3C06D9}" dt="2023-08-23T20:12:37.932" v="1" actId="20577"/>
      <pc:docMkLst>
        <pc:docMk/>
      </pc:docMkLst>
      <pc:sldChg chg="modSp">
        <pc:chgData name="Adam Howard" userId="S::aau58@usnh.edu::46f819d0-cc0b-4c0d-81ac-ce4500ca27aa" providerId="AD" clId="Web-{508E53C7-206A-5329-0FD0-CE5CFB3C06D9}" dt="2023-08-23T20:12:37.932" v="1" actId="20577"/>
        <pc:sldMkLst>
          <pc:docMk/>
          <pc:sldMk cId="0" sldId="276"/>
        </pc:sldMkLst>
        <pc:spChg chg="mod">
          <ac:chgData name="Adam Howard" userId="S::aau58@usnh.edu::46f819d0-cc0b-4c0d-81ac-ce4500ca27aa" providerId="AD" clId="Web-{508E53C7-206A-5329-0FD0-CE5CFB3C06D9}" dt="2023-08-23T20:12:37.932" v="1" actId="20577"/>
          <ac:spMkLst>
            <pc:docMk/>
            <pc:sldMk cId="0" sldId="27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</a:defRPr>
            </a:lvl1pPr>
          </a:lstStyle>
          <a:p>
            <a:fld id="{CCC5BF1D-0A93-4EE8-AD61-15E8494BA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232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A92F2A-F9BC-496B-83FF-94487C0F4741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67"/>
            <a:ext cx="556006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378"/>
            <a:ext cx="3011699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F6CC12-A7B3-48AE-B59E-FDA87874D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10B7-F7A3-4571-9513-ECDB0802F0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0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32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94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0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20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00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5238-D2D2-42E8-BA54-1D28D319E7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95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6D7D-1D21-4542-AE51-23654F7D98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0322-BCD5-4AFA-851E-1A0AC5128C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3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F40B-C2A7-41F8-8D15-A36510454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0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DFE-D247-4709-937B-D60B3F6D80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52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0D133-7AE6-449C-91AA-D27AECD57E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6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1224-D59A-4C8F-9CDA-A783E4F9F9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6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1B09-CD71-404A-BD30-A821B6A2AA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7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D3B6-EB82-40E2-BDC1-2B9931469C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61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6316-1BC6-4F40-9B05-372A41F066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BC832-4E44-4AB6-AC8C-E858AC854F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4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wxg10070@v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idehighered.com/admissions/views/2018/03/26/considering-implications-harvard-dropping-sat-essay-opinion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xg10070@vsc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7851648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Cracking the SAT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0837" y="4289320"/>
            <a:ext cx="4983163" cy="2111479"/>
          </a:xfrm>
        </p:spPr>
        <p:txBody>
          <a:bodyPr>
            <a:normAutofit fontScale="70000" lnSpcReduction="20000"/>
          </a:bodyPr>
          <a:lstStyle/>
          <a:p>
            <a:pPr marR="0" algn="ctr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Bill Goldsworthy</a:t>
            </a:r>
          </a:p>
          <a:p>
            <a:pPr marR="0" algn="ctr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Lyndon state college </a:t>
            </a:r>
          </a:p>
          <a:p>
            <a:pPr marR="0" algn="ctr"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Upward bound</a:t>
            </a:r>
          </a:p>
          <a:p>
            <a:pPr marR="0" algn="ctr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wxg10070@vsc.edu</a:t>
            </a:r>
            <a:endParaRPr lang="en-US" altLang="en-US" sz="3200" dirty="0">
              <a:effectLst>
                <a:outerShdw blurRad="38100" dist="38100" dir="2700000" algn="tl">
                  <a:srgbClr val="04617B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defRPr/>
            </a:pPr>
            <a:r>
              <a:rPr lang="en-US" altLang="en-US" sz="2300" dirty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goldsworthyw@hartfordschools.net</a:t>
            </a:r>
          </a:p>
        </p:txBody>
      </p:sp>
      <p:pic>
        <p:nvPicPr>
          <p:cNvPr id="5124" name="Picture 5" descr="Image result for SAT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08463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400" y="1828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fontAlgn="auto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New England Educational opportunity conference 2018</a:t>
            </a:r>
          </a:p>
          <a:p>
            <a:pPr algn="ctr" fontAlgn="auto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April 5,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7062" y="457200"/>
            <a:ext cx="5335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 Section Scoring: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>
                <a:latin typeface="Times New Roman" panose="02020603050405020304" pitchFamily="18" charset="0"/>
              </a:rPr>
              <a:t>Overall Section Score:  200 – 800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2352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/>
              <a:t>Three Sub-Scores :  1 – 15 score for:</a:t>
            </a:r>
          </a:p>
          <a:p>
            <a:pPr marL="0" indent="0" eaLnBrk="1" hangingPunct="1">
              <a:defRPr/>
            </a:pPr>
            <a:r>
              <a:rPr lang="en-US" altLang="en-US" sz="3200" dirty="0"/>
              <a:t>    The Heart of Algebra</a:t>
            </a:r>
          </a:p>
          <a:p>
            <a:pPr marL="0" indent="0" eaLnBrk="1" hangingPunct="1">
              <a:defRPr/>
            </a:pPr>
            <a:r>
              <a:rPr lang="en-US" altLang="en-US" sz="3200" dirty="0"/>
              <a:t>    Problem Solving &amp; Data Analysis</a:t>
            </a:r>
          </a:p>
          <a:p>
            <a:pPr marL="0" indent="0" eaLnBrk="1" hangingPunct="1">
              <a:defRPr/>
            </a:pPr>
            <a:r>
              <a:rPr lang="en-US" altLang="en-US" sz="3200" dirty="0"/>
              <a:t>    Passport to Advanced Math</a:t>
            </a:r>
          </a:p>
          <a:p>
            <a:pPr marL="0" indent="0" eaLnBrk="1" hangingPunct="1">
              <a:defRPr/>
            </a:pPr>
            <a:endParaRPr lang="en-US" altLang="en-US" sz="3200" dirty="0"/>
          </a:p>
          <a:p>
            <a:pPr marL="0" indent="0" eaLnBrk="1" hangingPunct="1">
              <a:defRPr/>
            </a:pPr>
            <a:r>
              <a:rPr lang="en-US" altLang="en-US" sz="3200" dirty="0"/>
              <a:t>*Additional Topics is not given a Sub-Score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3340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* No more scoring penalty…now Rights-Only scoring!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37062" y="53340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Attacking the SAT Math Sections: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745555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Employ the Two Pass System – Answer everything you can do efficiently first to bank time for the 2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nd</a:t>
            </a:r>
            <a:r>
              <a:rPr lang="en-US" altLang="en-US" sz="2800" dirty="0">
                <a:latin typeface="Times New Roman" panose="02020603050405020304" pitchFamily="18" charset="0"/>
              </a:rPr>
              <a:t> pass.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3528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Slow down, score higher!  Accuracy versus Speed – Students tend to rush and try to answer every question on their first SAT.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1816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Pacing – Personal Order of Difficulty (POOD)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SAT test cos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5025"/>
            <a:ext cx="4259263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60960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 Strategies: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481138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Before any math happens, we must read carefully!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882900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Mark up the questions – Underline key words, phrases and values.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4330700"/>
            <a:ext cx="403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Analyze questions in Bite-Sized Pieces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5257800"/>
            <a:ext cx="403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Do as little math as possible! (Arithmetic vs. Algebra)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0862" y="304800"/>
            <a:ext cx="7773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 Techniques – </a:t>
            </a:r>
          </a:p>
          <a:p>
            <a:pPr fontAlgn="auto">
              <a:spcAft>
                <a:spcPts val="0"/>
              </a:spcAft>
              <a:defRPr/>
            </a:pPr>
            <a:r>
              <a:rPr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Plugging In The Answers (PITA):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7526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Powerful technique used to work through a problem backwards.  Use their answer choices against them!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486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538"/>
            <a:ext cx="5486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5125"/>
            <a:ext cx="6934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648325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This is exactly what we will NOT do!  No Algebra!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838"/>
            <a:ext cx="53340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35814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Start by plugging in either B or C because of their central location.  This will provide guidance…do you need a higher or lower number?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9530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Let’s begin with answer choice 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495925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96, then 48, 24, 12, 6…not enough!  Cross off B, C, D!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6029325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Answer must be A!  Write answer next to question #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105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4478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ETS wants you to use the algebraic techniques of Substitution &amp; Elimination, but we will simply plug in the coordinates!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You Try: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838200"/>
            <a:ext cx="4953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733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Students can get bogged down in creating equivalent expressions…save time and PITA!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0862" y="457200"/>
            <a:ext cx="7773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 Techniques – </a:t>
            </a:r>
          </a:p>
          <a:p>
            <a:pPr fontAlgn="auto">
              <a:spcAft>
                <a:spcPts val="0"/>
              </a:spcAft>
              <a:defRPr/>
            </a:pPr>
            <a:r>
              <a:rPr sz="32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Plugging In Your Own Numbers: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9050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Powerful technique used when the answer choices are NOT numbers.  It is done in three key steps: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932113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1)  Pick a “nice” number for the variable in the problem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35052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2)  Work through the steps of the problem using your number.  This will give you a “target” to shoot for.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44196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3)  Put the number you chose originally into the answer choices and see which one produces your “target”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1054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4913313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Students can VERY easily get swallowed up by the Algebra here...reduce the difficulty by Plugging In a nice number.  Let’s choose 2 for </a:t>
            </a:r>
            <a:r>
              <a:rPr lang="en-US" altLang="en-US" sz="2800" i="1">
                <a:latin typeface="Times New Roman" panose="02020603050405020304" pitchFamily="18" charset="0"/>
              </a:rPr>
              <a:t>x…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3628"/>
            <a:ext cx="3886200" cy="738781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2017 National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5" y="2681441"/>
            <a:ext cx="884872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" y="1104790"/>
            <a:ext cx="8524875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" y="4490388"/>
            <a:ext cx="8924925" cy="10953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7502" y="1990145"/>
            <a:ext cx="4885497" cy="738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2017 National Low Income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55" y="3712900"/>
            <a:ext cx="3886200" cy="738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</a:rPr>
              <a:t>2017 Vermont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137" y="5843752"/>
            <a:ext cx="8895108" cy="738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2017 Upward Bound (19 seniors)  </a:t>
            </a:r>
          </a:p>
          <a:p>
            <a:pPr algn="ctr" fontAlgn="auto"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Total=1163  M=587  ERW=576</a:t>
            </a:r>
          </a:p>
        </p:txBody>
      </p:sp>
      <p:sp>
        <p:nvSpPr>
          <p:cNvPr id="3" name="Freeform 2"/>
          <p:cNvSpPr/>
          <p:nvPr/>
        </p:nvSpPr>
        <p:spPr>
          <a:xfrm>
            <a:off x="4035287" y="894266"/>
            <a:ext cx="765313" cy="4711404"/>
          </a:xfrm>
          <a:custGeom>
            <a:avLst/>
            <a:gdLst>
              <a:gd name="connsiteX0" fmla="*/ 765313 w 765313"/>
              <a:gd name="connsiteY0" fmla="*/ 4572256 h 4711404"/>
              <a:gd name="connsiteX1" fmla="*/ 755374 w 765313"/>
              <a:gd name="connsiteY1" fmla="*/ 4512621 h 4711404"/>
              <a:gd name="connsiteX2" fmla="*/ 735496 w 765313"/>
              <a:gd name="connsiteY2" fmla="*/ 4413230 h 4711404"/>
              <a:gd name="connsiteX3" fmla="*/ 725556 w 765313"/>
              <a:gd name="connsiteY3" fmla="*/ 4274082 h 4711404"/>
              <a:gd name="connsiteX4" fmla="*/ 715617 w 765313"/>
              <a:gd name="connsiteY4" fmla="*/ 4015664 h 4711404"/>
              <a:gd name="connsiteX5" fmla="*/ 705678 w 765313"/>
              <a:gd name="connsiteY5" fmla="*/ 3936151 h 4711404"/>
              <a:gd name="connsiteX6" fmla="*/ 695739 w 765313"/>
              <a:gd name="connsiteY6" fmla="*/ 3826821 h 4711404"/>
              <a:gd name="connsiteX7" fmla="*/ 675861 w 765313"/>
              <a:gd name="connsiteY7" fmla="*/ 3757247 h 4711404"/>
              <a:gd name="connsiteX8" fmla="*/ 665922 w 765313"/>
              <a:gd name="connsiteY8" fmla="*/ 3687673 h 4711404"/>
              <a:gd name="connsiteX9" fmla="*/ 655983 w 765313"/>
              <a:gd name="connsiteY9" fmla="*/ 3637977 h 4711404"/>
              <a:gd name="connsiteX10" fmla="*/ 646043 w 765313"/>
              <a:gd name="connsiteY10" fmla="*/ 3578343 h 4711404"/>
              <a:gd name="connsiteX11" fmla="*/ 636104 w 765313"/>
              <a:gd name="connsiteY11" fmla="*/ 3210595 h 4711404"/>
              <a:gd name="connsiteX12" fmla="*/ 655983 w 765313"/>
              <a:gd name="connsiteY12" fmla="*/ 2594369 h 4711404"/>
              <a:gd name="connsiteX13" fmla="*/ 665922 w 765313"/>
              <a:gd name="connsiteY13" fmla="*/ 2405525 h 4711404"/>
              <a:gd name="connsiteX14" fmla="*/ 675861 w 765313"/>
              <a:gd name="connsiteY14" fmla="*/ 2345891 h 4711404"/>
              <a:gd name="connsiteX15" fmla="*/ 685800 w 765313"/>
              <a:gd name="connsiteY15" fmla="*/ 2276317 h 4711404"/>
              <a:gd name="connsiteX16" fmla="*/ 715617 w 765313"/>
              <a:gd name="connsiteY16" fmla="*/ 2017899 h 4711404"/>
              <a:gd name="connsiteX17" fmla="*/ 725556 w 765313"/>
              <a:gd name="connsiteY17" fmla="*/ 1958264 h 4711404"/>
              <a:gd name="connsiteX18" fmla="*/ 715617 w 765313"/>
              <a:gd name="connsiteY18" fmla="*/ 1361917 h 4711404"/>
              <a:gd name="connsiteX19" fmla="*/ 705678 w 765313"/>
              <a:gd name="connsiteY19" fmla="*/ 1332099 h 4711404"/>
              <a:gd name="connsiteX20" fmla="*/ 695739 w 765313"/>
              <a:gd name="connsiteY20" fmla="*/ 1282404 h 4711404"/>
              <a:gd name="connsiteX21" fmla="*/ 685800 w 765313"/>
              <a:gd name="connsiteY21" fmla="*/ 1173073 h 4711404"/>
              <a:gd name="connsiteX22" fmla="*/ 675861 w 765313"/>
              <a:gd name="connsiteY22" fmla="*/ 1123377 h 4711404"/>
              <a:gd name="connsiteX23" fmla="*/ 655983 w 765313"/>
              <a:gd name="connsiteY23" fmla="*/ 1014047 h 4711404"/>
              <a:gd name="connsiteX24" fmla="*/ 646043 w 765313"/>
              <a:gd name="connsiteY24" fmla="*/ 864960 h 4711404"/>
              <a:gd name="connsiteX25" fmla="*/ 636104 w 765313"/>
              <a:gd name="connsiteY25" fmla="*/ 785447 h 4711404"/>
              <a:gd name="connsiteX26" fmla="*/ 616226 w 765313"/>
              <a:gd name="connsiteY26" fmla="*/ 616482 h 4711404"/>
              <a:gd name="connsiteX27" fmla="*/ 606287 w 765313"/>
              <a:gd name="connsiteY27" fmla="*/ 556847 h 4711404"/>
              <a:gd name="connsiteX28" fmla="*/ 596348 w 765313"/>
              <a:gd name="connsiteY28" fmla="*/ 457456 h 4711404"/>
              <a:gd name="connsiteX29" fmla="*/ 586409 w 765313"/>
              <a:gd name="connsiteY29" fmla="*/ 417699 h 4711404"/>
              <a:gd name="connsiteX30" fmla="*/ 566530 w 765313"/>
              <a:gd name="connsiteY30" fmla="*/ 308369 h 4711404"/>
              <a:gd name="connsiteX31" fmla="*/ 556591 w 765313"/>
              <a:gd name="connsiteY31" fmla="*/ 179160 h 4711404"/>
              <a:gd name="connsiteX32" fmla="*/ 546652 w 765313"/>
              <a:gd name="connsiteY32" fmla="*/ 149343 h 4711404"/>
              <a:gd name="connsiteX33" fmla="*/ 526774 w 765313"/>
              <a:gd name="connsiteY33" fmla="*/ 99647 h 4711404"/>
              <a:gd name="connsiteX34" fmla="*/ 496956 w 765313"/>
              <a:gd name="connsiteY34" fmla="*/ 40012 h 4711404"/>
              <a:gd name="connsiteX35" fmla="*/ 487017 w 765313"/>
              <a:gd name="connsiteY35" fmla="*/ 10195 h 4711404"/>
              <a:gd name="connsiteX36" fmla="*/ 397565 w 765313"/>
              <a:gd name="connsiteY36" fmla="*/ 10195 h 4711404"/>
              <a:gd name="connsiteX37" fmla="*/ 377687 w 765313"/>
              <a:gd name="connsiteY37" fmla="*/ 40012 h 4711404"/>
              <a:gd name="connsiteX38" fmla="*/ 318052 w 765313"/>
              <a:gd name="connsiteY38" fmla="*/ 79769 h 4711404"/>
              <a:gd name="connsiteX39" fmla="*/ 298174 w 765313"/>
              <a:gd name="connsiteY39" fmla="*/ 109586 h 4711404"/>
              <a:gd name="connsiteX40" fmla="*/ 248478 w 765313"/>
              <a:gd name="connsiteY40" fmla="*/ 169221 h 4711404"/>
              <a:gd name="connsiteX41" fmla="*/ 218661 w 765313"/>
              <a:gd name="connsiteY41" fmla="*/ 228856 h 4711404"/>
              <a:gd name="connsiteX42" fmla="*/ 188843 w 765313"/>
              <a:gd name="connsiteY42" fmla="*/ 318308 h 4711404"/>
              <a:gd name="connsiteX43" fmla="*/ 168965 w 765313"/>
              <a:gd name="connsiteY43" fmla="*/ 368004 h 4711404"/>
              <a:gd name="connsiteX44" fmla="*/ 159026 w 765313"/>
              <a:gd name="connsiteY44" fmla="*/ 417699 h 4711404"/>
              <a:gd name="connsiteX45" fmla="*/ 139148 w 765313"/>
              <a:gd name="connsiteY45" fmla="*/ 477334 h 4711404"/>
              <a:gd name="connsiteX46" fmla="*/ 129209 w 765313"/>
              <a:gd name="connsiteY46" fmla="*/ 517091 h 4711404"/>
              <a:gd name="connsiteX47" fmla="*/ 119270 w 765313"/>
              <a:gd name="connsiteY47" fmla="*/ 656238 h 4711404"/>
              <a:gd name="connsiteX48" fmla="*/ 89452 w 765313"/>
              <a:gd name="connsiteY48" fmla="*/ 924595 h 4711404"/>
              <a:gd name="connsiteX49" fmla="*/ 69574 w 765313"/>
              <a:gd name="connsiteY49" fmla="*/ 1103499 h 4711404"/>
              <a:gd name="connsiteX50" fmla="*/ 59635 w 765313"/>
              <a:gd name="connsiteY50" fmla="*/ 1222769 h 4711404"/>
              <a:gd name="connsiteX51" fmla="*/ 39756 w 765313"/>
              <a:gd name="connsiteY51" fmla="*/ 1411612 h 4711404"/>
              <a:gd name="connsiteX52" fmla="*/ 29817 w 765313"/>
              <a:gd name="connsiteY52" fmla="*/ 2186864 h 4711404"/>
              <a:gd name="connsiteX53" fmla="*/ 19878 w 765313"/>
              <a:gd name="connsiteY53" fmla="*/ 2753395 h 4711404"/>
              <a:gd name="connsiteX54" fmla="*/ 0 w 765313"/>
              <a:gd name="connsiteY54" fmla="*/ 3677734 h 4711404"/>
              <a:gd name="connsiteX55" fmla="*/ 9939 w 765313"/>
              <a:gd name="connsiteY55" fmla="*/ 4045482 h 4711404"/>
              <a:gd name="connsiteX56" fmla="*/ 19878 w 765313"/>
              <a:gd name="connsiteY56" fmla="*/ 4095177 h 4711404"/>
              <a:gd name="connsiteX57" fmla="*/ 49696 w 765313"/>
              <a:gd name="connsiteY57" fmla="*/ 4254204 h 4711404"/>
              <a:gd name="connsiteX58" fmla="*/ 79513 w 765313"/>
              <a:gd name="connsiteY58" fmla="*/ 4353595 h 4711404"/>
              <a:gd name="connsiteX59" fmla="*/ 89452 w 765313"/>
              <a:gd name="connsiteY59" fmla="*/ 4393351 h 4711404"/>
              <a:gd name="connsiteX60" fmla="*/ 99391 w 765313"/>
              <a:gd name="connsiteY60" fmla="*/ 4423169 h 4711404"/>
              <a:gd name="connsiteX61" fmla="*/ 109330 w 765313"/>
              <a:gd name="connsiteY61" fmla="*/ 4462925 h 4711404"/>
              <a:gd name="connsiteX62" fmla="*/ 139148 w 765313"/>
              <a:gd name="connsiteY62" fmla="*/ 4492743 h 4711404"/>
              <a:gd name="connsiteX63" fmla="*/ 149087 w 765313"/>
              <a:gd name="connsiteY63" fmla="*/ 4532499 h 4711404"/>
              <a:gd name="connsiteX64" fmla="*/ 218661 w 765313"/>
              <a:gd name="connsiteY64" fmla="*/ 4631891 h 4711404"/>
              <a:gd name="connsiteX65" fmla="*/ 238539 w 765313"/>
              <a:gd name="connsiteY65" fmla="*/ 4661708 h 4711404"/>
              <a:gd name="connsiteX66" fmla="*/ 327991 w 765313"/>
              <a:gd name="connsiteY66" fmla="*/ 4701464 h 4711404"/>
              <a:gd name="connsiteX67" fmla="*/ 357809 w 765313"/>
              <a:gd name="connsiteY67" fmla="*/ 4711404 h 4711404"/>
              <a:gd name="connsiteX68" fmla="*/ 496956 w 765313"/>
              <a:gd name="connsiteY68" fmla="*/ 4701464 h 4711404"/>
              <a:gd name="connsiteX69" fmla="*/ 556591 w 765313"/>
              <a:gd name="connsiteY69" fmla="*/ 4661708 h 4711404"/>
              <a:gd name="connsiteX70" fmla="*/ 586409 w 765313"/>
              <a:gd name="connsiteY70" fmla="*/ 4641830 h 4711404"/>
              <a:gd name="connsiteX71" fmla="*/ 655983 w 765313"/>
              <a:gd name="connsiteY71" fmla="*/ 4562317 h 4711404"/>
              <a:gd name="connsiteX72" fmla="*/ 675861 w 765313"/>
              <a:gd name="connsiteY72" fmla="*/ 4502682 h 4711404"/>
              <a:gd name="connsiteX73" fmla="*/ 685800 w 765313"/>
              <a:gd name="connsiteY73" fmla="*/ 4462925 h 4711404"/>
              <a:gd name="connsiteX74" fmla="*/ 705678 w 765313"/>
              <a:gd name="connsiteY74" fmla="*/ 4433108 h 4711404"/>
              <a:gd name="connsiteX75" fmla="*/ 715617 w 765313"/>
              <a:gd name="connsiteY75" fmla="*/ 4224386 h 4711404"/>
              <a:gd name="connsiteX76" fmla="*/ 725556 w 765313"/>
              <a:gd name="connsiteY76" fmla="*/ 4184630 h 471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65313" h="4711404">
                <a:moveTo>
                  <a:pt x="765313" y="4572256"/>
                </a:moveTo>
                <a:cubicBezTo>
                  <a:pt x="762000" y="4552378"/>
                  <a:pt x="759088" y="4532428"/>
                  <a:pt x="755374" y="4512621"/>
                </a:cubicBezTo>
                <a:cubicBezTo>
                  <a:pt x="749148" y="4479413"/>
                  <a:pt x="735496" y="4413230"/>
                  <a:pt x="735496" y="4413230"/>
                </a:cubicBezTo>
                <a:cubicBezTo>
                  <a:pt x="732183" y="4366847"/>
                  <a:pt x="727878" y="4320525"/>
                  <a:pt x="725556" y="4274082"/>
                </a:cubicBezTo>
                <a:cubicBezTo>
                  <a:pt x="721251" y="4187987"/>
                  <a:pt x="720679" y="4101718"/>
                  <a:pt x="715617" y="4015664"/>
                </a:cubicBezTo>
                <a:cubicBezTo>
                  <a:pt x="714049" y="3989000"/>
                  <a:pt x="708474" y="3962715"/>
                  <a:pt x="705678" y="3936151"/>
                </a:cubicBezTo>
                <a:cubicBezTo>
                  <a:pt x="701847" y="3899758"/>
                  <a:pt x="700575" y="3863094"/>
                  <a:pt x="695739" y="3826821"/>
                </a:cubicBezTo>
                <a:cubicBezTo>
                  <a:pt x="692965" y="3806019"/>
                  <a:pt x="682675" y="3777690"/>
                  <a:pt x="675861" y="3757247"/>
                </a:cubicBezTo>
                <a:cubicBezTo>
                  <a:pt x="672548" y="3734056"/>
                  <a:pt x="669773" y="3710781"/>
                  <a:pt x="665922" y="3687673"/>
                </a:cubicBezTo>
                <a:cubicBezTo>
                  <a:pt x="663145" y="3671009"/>
                  <a:pt x="659005" y="3654598"/>
                  <a:pt x="655983" y="3637977"/>
                </a:cubicBezTo>
                <a:cubicBezTo>
                  <a:pt x="652378" y="3618150"/>
                  <a:pt x="649356" y="3598221"/>
                  <a:pt x="646043" y="3578343"/>
                </a:cubicBezTo>
                <a:cubicBezTo>
                  <a:pt x="642730" y="3455760"/>
                  <a:pt x="636104" y="3333222"/>
                  <a:pt x="636104" y="3210595"/>
                </a:cubicBezTo>
                <a:cubicBezTo>
                  <a:pt x="636104" y="2730637"/>
                  <a:pt x="625404" y="2838976"/>
                  <a:pt x="655983" y="2594369"/>
                </a:cubicBezTo>
                <a:cubicBezTo>
                  <a:pt x="659296" y="2531421"/>
                  <a:pt x="660895" y="2468359"/>
                  <a:pt x="665922" y="2405525"/>
                </a:cubicBezTo>
                <a:cubicBezTo>
                  <a:pt x="667529" y="2385437"/>
                  <a:pt x="672797" y="2365809"/>
                  <a:pt x="675861" y="2345891"/>
                </a:cubicBezTo>
                <a:cubicBezTo>
                  <a:pt x="679423" y="2322737"/>
                  <a:pt x="683009" y="2299577"/>
                  <a:pt x="685800" y="2276317"/>
                </a:cubicBezTo>
                <a:cubicBezTo>
                  <a:pt x="690759" y="2234994"/>
                  <a:pt x="706190" y="2083886"/>
                  <a:pt x="715617" y="2017899"/>
                </a:cubicBezTo>
                <a:cubicBezTo>
                  <a:pt x="718467" y="1997949"/>
                  <a:pt x="722243" y="1978142"/>
                  <a:pt x="725556" y="1958264"/>
                </a:cubicBezTo>
                <a:cubicBezTo>
                  <a:pt x="722243" y="1759482"/>
                  <a:pt x="721925" y="1560627"/>
                  <a:pt x="715617" y="1361917"/>
                </a:cubicBezTo>
                <a:cubicBezTo>
                  <a:pt x="715285" y="1351445"/>
                  <a:pt x="708219" y="1342263"/>
                  <a:pt x="705678" y="1332099"/>
                </a:cubicBezTo>
                <a:cubicBezTo>
                  <a:pt x="701581" y="1315710"/>
                  <a:pt x="699052" y="1298969"/>
                  <a:pt x="695739" y="1282404"/>
                </a:cubicBezTo>
                <a:cubicBezTo>
                  <a:pt x="692426" y="1245960"/>
                  <a:pt x="690339" y="1209384"/>
                  <a:pt x="685800" y="1173073"/>
                </a:cubicBezTo>
                <a:cubicBezTo>
                  <a:pt x="683705" y="1156310"/>
                  <a:pt x="678883" y="1139998"/>
                  <a:pt x="675861" y="1123377"/>
                </a:cubicBezTo>
                <a:cubicBezTo>
                  <a:pt x="650428" y="983497"/>
                  <a:pt x="680534" y="1136804"/>
                  <a:pt x="655983" y="1014047"/>
                </a:cubicBezTo>
                <a:cubicBezTo>
                  <a:pt x="652670" y="964351"/>
                  <a:pt x="650358" y="914579"/>
                  <a:pt x="646043" y="864960"/>
                </a:cubicBezTo>
                <a:cubicBezTo>
                  <a:pt x="643729" y="838350"/>
                  <a:pt x="639225" y="811975"/>
                  <a:pt x="636104" y="785447"/>
                </a:cubicBezTo>
                <a:cubicBezTo>
                  <a:pt x="629148" y="726317"/>
                  <a:pt x="624604" y="675132"/>
                  <a:pt x="616226" y="616482"/>
                </a:cubicBezTo>
                <a:cubicBezTo>
                  <a:pt x="613376" y="596532"/>
                  <a:pt x="608787" y="576844"/>
                  <a:pt x="606287" y="556847"/>
                </a:cubicBezTo>
                <a:cubicBezTo>
                  <a:pt x="602157" y="523809"/>
                  <a:pt x="601057" y="490417"/>
                  <a:pt x="596348" y="457456"/>
                </a:cubicBezTo>
                <a:cubicBezTo>
                  <a:pt x="594416" y="443933"/>
                  <a:pt x="588655" y="431173"/>
                  <a:pt x="586409" y="417699"/>
                </a:cubicBezTo>
                <a:cubicBezTo>
                  <a:pt x="567679" y="305319"/>
                  <a:pt x="587856" y="372340"/>
                  <a:pt x="566530" y="308369"/>
                </a:cubicBezTo>
                <a:cubicBezTo>
                  <a:pt x="563217" y="265299"/>
                  <a:pt x="561949" y="222023"/>
                  <a:pt x="556591" y="179160"/>
                </a:cubicBezTo>
                <a:cubicBezTo>
                  <a:pt x="555292" y="168764"/>
                  <a:pt x="550331" y="159153"/>
                  <a:pt x="546652" y="149343"/>
                </a:cubicBezTo>
                <a:cubicBezTo>
                  <a:pt x="540388" y="132638"/>
                  <a:pt x="532416" y="116573"/>
                  <a:pt x="526774" y="99647"/>
                </a:cubicBezTo>
                <a:cubicBezTo>
                  <a:pt x="508457" y="44694"/>
                  <a:pt x="530683" y="73739"/>
                  <a:pt x="496956" y="40012"/>
                </a:cubicBezTo>
                <a:cubicBezTo>
                  <a:pt x="493643" y="30073"/>
                  <a:pt x="495198" y="16740"/>
                  <a:pt x="487017" y="10195"/>
                </a:cubicBezTo>
                <a:cubicBezTo>
                  <a:pt x="461752" y="-10017"/>
                  <a:pt x="422466" y="5215"/>
                  <a:pt x="397565" y="10195"/>
                </a:cubicBezTo>
                <a:cubicBezTo>
                  <a:pt x="390939" y="20134"/>
                  <a:pt x="386677" y="32146"/>
                  <a:pt x="377687" y="40012"/>
                </a:cubicBezTo>
                <a:cubicBezTo>
                  <a:pt x="359707" y="55744"/>
                  <a:pt x="318052" y="79769"/>
                  <a:pt x="318052" y="79769"/>
                </a:cubicBezTo>
                <a:cubicBezTo>
                  <a:pt x="311426" y="89708"/>
                  <a:pt x="305821" y="100409"/>
                  <a:pt x="298174" y="109586"/>
                </a:cubicBezTo>
                <a:cubicBezTo>
                  <a:pt x="263439" y="151268"/>
                  <a:pt x="273154" y="124804"/>
                  <a:pt x="248478" y="169221"/>
                </a:cubicBezTo>
                <a:cubicBezTo>
                  <a:pt x="237685" y="188649"/>
                  <a:pt x="227209" y="208341"/>
                  <a:pt x="218661" y="228856"/>
                </a:cubicBezTo>
                <a:cubicBezTo>
                  <a:pt x="169070" y="347877"/>
                  <a:pt x="218610" y="243890"/>
                  <a:pt x="188843" y="318308"/>
                </a:cubicBezTo>
                <a:cubicBezTo>
                  <a:pt x="182217" y="334873"/>
                  <a:pt x="174092" y="350915"/>
                  <a:pt x="168965" y="368004"/>
                </a:cubicBezTo>
                <a:cubicBezTo>
                  <a:pt x="164111" y="384185"/>
                  <a:pt x="163471" y="401401"/>
                  <a:pt x="159026" y="417699"/>
                </a:cubicBezTo>
                <a:cubicBezTo>
                  <a:pt x="153513" y="437914"/>
                  <a:pt x="145169" y="457264"/>
                  <a:pt x="139148" y="477334"/>
                </a:cubicBezTo>
                <a:cubicBezTo>
                  <a:pt x="135223" y="490418"/>
                  <a:pt x="132522" y="503839"/>
                  <a:pt x="129209" y="517091"/>
                </a:cubicBezTo>
                <a:cubicBezTo>
                  <a:pt x="125896" y="563473"/>
                  <a:pt x="123897" y="609968"/>
                  <a:pt x="119270" y="656238"/>
                </a:cubicBezTo>
                <a:cubicBezTo>
                  <a:pt x="88260" y="966333"/>
                  <a:pt x="108743" y="683452"/>
                  <a:pt x="89452" y="924595"/>
                </a:cubicBezTo>
                <a:cubicBezTo>
                  <a:pt x="76614" y="1085071"/>
                  <a:pt x="91357" y="1016368"/>
                  <a:pt x="69574" y="1103499"/>
                </a:cubicBezTo>
                <a:cubicBezTo>
                  <a:pt x="66261" y="1143256"/>
                  <a:pt x="62582" y="1182984"/>
                  <a:pt x="59635" y="1222769"/>
                </a:cubicBezTo>
                <a:cubicBezTo>
                  <a:pt x="47075" y="1392336"/>
                  <a:pt x="62247" y="1321659"/>
                  <a:pt x="39756" y="1411612"/>
                </a:cubicBezTo>
                <a:cubicBezTo>
                  <a:pt x="36443" y="1670029"/>
                  <a:pt x="33645" y="1928454"/>
                  <a:pt x="29817" y="2186864"/>
                </a:cubicBezTo>
                <a:cubicBezTo>
                  <a:pt x="27019" y="2375716"/>
                  <a:pt x="22501" y="2564540"/>
                  <a:pt x="19878" y="2753395"/>
                </a:cubicBezTo>
                <a:cubicBezTo>
                  <a:pt x="7396" y="3652119"/>
                  <a:pt x="57488" y="3332798"/>
                  <a:pt x="0" y="3677734"/>
                </a:cubicBezTo>
                <a:cubicBezTo>
                  <a:pt x="3313" y="3800317"/>
                  <a:pt x="4106" y="3922993"/>
                  <a:pt x="9939" y="4045482"/>
                </a:cubicBezTo>
                <a:cubicBezTo>
                  <a:pt x="10743" y="4062356"/>
                  <a:pt x="17904" y="4078400"/>
                  <a:pt x="19878" y="4095177"/>
                </a:cubicBezTo>
                <a:cubicBezTo>
                  <a:pt x="37062" y="4241241"/>
                  <a:pt x="9742" y="4174297"/>
                  <a:pt x="49696" y="4254204"/>
                </a:cubicBezTo>
                <a:cubicBezTo>
                  <a:pt x="69324" y="4352346"/>
                  <a:pt x="46823" y="4255525"/>
                  <a:pt x="79513" y="4353595"/>
                </a:cubicBezTo>
                <a:cubicBezTo>
                  <a:pt x="83833" y="4366554"/>
                  <a:pt x="85699" y="4380217"/>
                  <a:pt x="89452" y="4393351"/>
                </a:cubicBezTo>
                <a:cubicBezTo>
                  <a:pt x="92330" y="4403425"/>
                  <a:pt x="96513" y="4413095"/>
                  <a:pt x="99391" y="4423169"/>
                </a:cubicBezTo>
                <a:cubicBezTo>
                  <a:pt x="103144" y="4436303"/>
                  <a:pt x="102553" y="4451065"/>
                  <a:pt x="109330" y="4462925"/>
                </a:cubicBezTo>
                <a:cubicBezTo>
                  <a:pt x="116304" y="4475129"/>
                  <a:pt x="129209" y="4482804"/>
                  <a:pt x="139148" y="4492743"/>
                </a:cubicBezTo>
                <a:cubicBezTo>
                  <a:pt x="142461" y="4505995"/>
                  <a:pt x="142978" y="4520281"/>
                  <a:pt x="149087" y="4532499"/>
                </a:cubicBezTo>
                <a:cubicBezTo>
                  <a:pt x="164322" y="4562969"/>
                  <a:pt x="197882" y="4602801"/>
                  <a:pt x="218661" y="4631891"/>
                </a:cubicBezTo>
                <a:cubicBezTo>
                  <a:pt x="225604" y="4641611"/>
                  <a:pt x="230092" y="4653261"/>
                  <a:pt x="238539" y="4661708"/>
                </a:cubicBezTo>
                <a:cubicBezTo>
                  <a:pt x="262165" y="4685334"/>
                  <a:pt x="298466" y="4691622"/>
                  <a:pt x="327991" y="4701464"/>
                </a:cubicBezTo>
                <a:lnTo>
                  <a:pt x="357809" y="4711404"/>
                </a:lnTo>
                <a:cubicBezTo>
                  <a:pt x="404191" y="4708091"/>
                  <a:pt x="451844" y="4712742"/>
                  <a:pt x="496956" y="4701464"/>
                </a:cubicBezTo>
                <a:cubicBezTo>
                  <a:pt x="520133" y="4695670"/>
                  <a:pt x="536713" y="4674960"/>
                  <a:pt x="556591" y="4661708"/>
                </a:cubicBezTo>
                <a:cubicBezTo>
                  <a:pt x="566530" y="4655082"/>
                  <a:pt x="577962" y="4650277"/>
                  <a:pt x="586409" y="4641830"/>
                </a:cubicBezTo>
                <a:cubicBezTo>
                  <a:pt x="644551" y="4583687"/>
                  <a:pt x="623109" y="4611626"/>
                  <a:pt x="655983" y="4562317"/>
                </a:cubicBezTo>
                <a:cubicBezTo>
                  <a:pt x="662609" y="4542439"/>
                  <a:pt x="670779" y="4523010"/>
                  <a:pt x="675861" y="4502682"/>
                </a:cubicBezTo>
                <a:cubicBezTo>
                  <a:pt x="679174" y="4489430"/>
                  <a:pt x="680419" y="4475481"/>
                  <a:pt x="685800" y="4462925"/>
                </a:cubicBezTo>
                <a:cubicBezTo>
                  <a:pt x="690505" y="4451946"/>
                  <a:pt x="699052" y="4443047"/>
                  <a:pt x="705678" y="4433108"/>
                </a:cubicBezTo>
                <a:cubicBezTo>
                  <a:pt x="708991" y="4363534"/>
                  <a:pt x="710063" y="4293817"/>
                  <a:pt x="715617" y="4224386"/>
                </a:cubicBezTo>
                <a:cubicBezTo>
                  <a:pt x="716706" y="4210770"/>
                  <a:pt x="725556" y="4184630"/>
                  <a:pt x="725556" y="4184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47176" y="6092687"/>
            <a:ext cx="2007989" cy="539069"/>
          </a:xfrm>
          <a:custGeom>
            <a:avLst/>
            <a:gdLst>
              <a:gd name="connsiteX0" fmla="*/ 1689937 w 2007989"/>
              <a:gd name="connsiteY0" fmla="*/ 59635 h 539069"/>
              <a:gd name="connsiteX1" fmla="*/ 1441459 w 2007989"/>
              <a:gd name="connsiteY1" fmla="*/ 29817 h 539069"/>
              <a:gd name="connsiteX2" fmla="*/ 1332128 w 2007989"/>
              <a:gd name="connsiteY2" fmla="*/ 19878 h 539069"/>
              <a:gd name="connsiteX3" fmla="*/ 1272494 w 2007989"/>
              <a:gd name="connsiteY3" fmla="*/ 9939 h 539069"/>
              <a:gd name="connsiteX4" fmla="*/ 1103528 w 2007989"/>
              <a:gd name="connsiteY4" fmla="*/ 0 h 539069"/>
              <a:gd name="connsiteX5" fmla="*/ 775537 w 2007989"/>
              <a:gd name="connsiteY5" fmla="*/ 9939 h 539069"/>
              <a:gd name="connsiteX6" fmla="*/ 487302 w 2007989"/>
              <a:gd name="connsiteY6" fmla="*/ 29817 h 539069"/>
              <a:gd name="connsiteX7" fmla="*/ 328276 w 2007989"/>
              <a:gd name="connsiteY7" fmla="*/ 39756 h 539069"/>
              <a:gd name="connsiteX8" fmla="*/ 228885 w 2007989"/>
              <a:gd name="connsiteY8" fmla="*/ 59635 h 539069"/>
              <a:gd name="connsiteX9" fmla="*/ 129494 w 2007989"/>
              <a:gd name="connsiteY9" fmla="*/ 69574 h 539069"/>
              <a:gd name="connsiteX10" fmla="*/ 40041 w 2007989"/>
              <a:gd name="connsiteY10" fmla="*/ 109330 h 539069"/>
              <a:gd name="connsiteX11" fmla="*/ 20163 w 2007989"/>
              <a:gd name="connsiteY11" fmla="*/ 129209 h 539069"/>
              <a:gd name="connsiteX12" fmla="*/ 285 w 2007989"/>
              <a:gd name="connsiteY12" fmla="*/ 188843 h 539069"/>
              <a:gd name="connsiteX13" fmla="*/ 10224 w 2007989"/>
              <a:gd name="connsiteY13" fmla="*/ 268356 h 539069"/>
              <a:gd name="connsiteX14" fmla="*/ 20163 w 2007989"/>
              <a:gd name="connsiteY14" fmla="*/ 298174 h 539069"/>
              <a:gd name="connsiteX15" fmla="*/ 69859 w 2007989"/>
              <a:gd name="connsiteY15" fmla="*/ 367748 h 539069"/>
              <a:gd name="connsiteX16" fmla="*/ 149372 w 2007989"/>
              <a:gd name="connsiteY16" fmla="*/ 397565 h 539069"/>
              <a:gd name="connsiteX17" fmla="*/ 268641 w 2007989"/>
              <a:gd name="connsiteY17" fmla="*/ 427383 h 539069"/>
              <a:gd name="connsiteX18" fmla="*/ 318337 w 2007989"/>
              <a:gd name="connsiteY18" fmla="*/ 437322 h 539069"/>
              <a:gd name="connsiteX19" fmla="*/ 387911 w 2007989"/>
              <a:gd name="connsiteY19" fmla="*/ 447261 h 539069"/>
              <a:gd name="connsiteX20" fmla="*/ 636389 w 2007989"/>
              <a:gd name="connsiteY20" fmla="*/ 487017 h 539069"/>
              <a:gd name="connsiteX21" fmla="*/ 676146 w 2007989"/>
              <a:gd name="connsiteY21" fmla="*/ 496956 h 539069"/>
              <a:gd name="connsiteX22" fmla="*/ 775537 w 2007989"/>
              <a:gd name="connsiteY22" fmla="*/ 516835 h 539069"/>
              <a:gd name="connsiteX23" fmla="*/ 1560728 w 2007989"/>
              <a:gd name="connsiteY23" fmla="*/ 536713 h 539069"/>
              <a:gd name="connsiteX24" fmla="*/ 1819146 w 2007989"/>
              <a:gd name="connsiteY24" fmla="*/ 496956 h 539069"/>
              <a:gd name="connsiteX25" fmla="*/ 1878781 w 2007989"/>
              <a:gd name="connsiteY25" fmla="*/ 467139 h 539069"/>
              <a:gd name="connsiteX26" fmla="*/ 1938415 w 2007989"/>
              <a:gd name="connsiteY26" fmla="*/ 447261 h 539069"/>
              <a:gd name="connsiteX27" fmla="*/ 1998050 w 2007989"/>
              <a:gd name="connsiteY27" fmla="*/ 377687 h 539069"/>
              <a:gd name="connsiteX28" fmla="*/ 2007989 w 2007989"/>
              <a:gd name="connsiteY28" fmla="*/ 347870 h 539069"/>
              <a:gd name="connsiteX29" fmla="*/ 1978172 w 2007989"/>
              <a:gd name="connsiteY29" fmla="*/ 178904 h 539069"/>
              <a:gd name="connsiteX30" fmla="*/ 1958294 w 2007989"/>
              <a:gd name="connsiteY30" fmla="*/ 149087 h 539069"/>
              <a:gd name="connsiteX31" fmla="*/ 1948354 w 2007989"/>
              <a:gd name="connsiteY31" fmla="*/ 119270 h 539069"/>
              <a:gd name="connsiteX32" fmla="*/ 1898659 w 2007989"/>
              <a:gd name="connsiteY32" fmla="*/ 59635 h 539069"/>
              <a:gd name="connsiteX33" fmla="*/ 1858902 w 2007989"/>
              <a:gd name="connsiteY33" fmla="*/ 39756 h 539069"/>
              <a:gd name="connsiteX34" fmla="*/ 1779389 w 2007989"/>
              <a:gd name="connsiteY34" fmla="*/ 19878 h 539069"/>
              <a:gd name="connsiteX35" fmla="*/ 1590546 w 2007989"/>
              <a:gd name="connsiteY35" fmla="*/ 29817 h 539069"/>
              <a:gd name="connsiteX36" fmla="*/ 1530911 w 2007989"/>
              <a:gd name="connsiteY36" fmla="*/ 39756 h 53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7989" h="539069">
                <a:moveTo>
                  <a:pt x="1689937" y="59635"/>
                </a:moveTo>
                <a:cubicBezTo>
                  <a:pt x="1576123" y="14108"/>
                  <a:pt x="1667432" y="44396"/>
                  <a:pt x="1441459" y="29817"/>
                </a:cubicBezTo>
                <a:cubicBezTo>
                  <a:pt x="1404941" y="27461"/>
                  <a:pt x="1368471" y="24154"/>
                  <a:pt x="1332128" y="19878"/>
                </a:cubicBezTo>
                <a:cubicBezTo>
                  <a:pt x="1312114" y="17523"/>
                  <a:pt x="1292570" y="11685"/>
                  <a:pt x="1272494" y="9939"/>
                </a:cubicBezTo>
                <a:cubicBezTo>
                  <a:pt x="1216287" y="5051"/>
                  <a:pt x="1159850" y="3313"/>
                  <a:pt x="1103528" y="0"/>
                </a:cubicBezTo>
                <a:lnTo>
                  <a:pt x="775537" y="9939"/>
                </a:lnTo>
                <a:cubicBezTo>
                  <a:pt x="665793" y="14418"/>
                  <a:pt x="594321" y="22437"/>
                  <a:pt x="487302" y="29817"/>
                </a:cubicBezTo>
                <a:lnTo>
                  <a:pt x="328276" y="39756"/>
                </a:lnTo>
                <a:cubicBezTo>
                  <a:pt x="285484" y="50455"/>
                  <a:pt x="277630" y="53542"/>
                  <a:pt x="228885" y="59635"/>
                </a:cubicBezTo>
                <a:cubicBezTo>
                  <a:pt x="195847" y="63765"/>
                  <a:pt x="162624" y="66261"/>
                  <a:pt x="129494" y="69574"/>
                </a:cubicBezTo>
                <a:cubicBezTo>
                  <a:pt x="82212" y="85334"/>
                  <a:pt x="73790" y="82330"/>
                  <a:pt x="40041" y="109330"/>
                </a:cubicBezTo>
                <a:cubicBezTo>
                  <a:pt x="32724" y="115184"/>
                  <a:pt x="26789" y="122583"/>
                  <a:pt x="20163" y="129209"/>
                </a:cubicBezTo>
                <a:cubicBezTo>
                  <a:pt x="13537" y="149087"/>
                  <a:pt x="-2314" y="168052"/>
                  <a:pt x="285" y="188843"/>
                </a:cubicBezTo>
                <a:cubicBezTo>
                  <a:pt x="3598" y="215347"/>
                  <a:pt x="5446" y="242076"/>
                  <a:pt x="10224" y="268356"/>
                </a:cubicBezTo>
                <a:cubicBezTo>
                  <a:pt x="12098" y="278664"/>
                  <a:pt x="16036" y="288544"/>
                  <a:pt x="20163" y="298174"/>
                </a:cubicBezTo>
                <a:cubicBezTo>
                  <a:pt x="31899" y="325557"/>
                  <a:pt x="43253" y="351119"/>
                  <a:pt x="69859" y="367748"/>
                </a:cubicBezTo>
                <a:cubicBezTo>
                  <a:pt x="83443" y="376238"/>
                  <a:pt x="129547" y="390957"/>
                  <a:pt x="149372" y="397565"/>
                </a:cubicBezTo>
                <a:cubicBezTo>
                  <a:pt x="206596" y="435714"/>
                  <a:pt x="161177" y="412030"/>
                  <a:pt x="268641" y="427383"/>
                </a:cubicBezTo>
                <a:cubicBezTo>
                  <a:pt x="285365" y="429772"/>
                  <a:pt x="301673" y="434545"/>
                  <a:pt x="318337" y="437322"/>
                </a:cubicBezTo>
                <a:cubicBezTo>
                  <a:pt x="341445" y="441173"/>
                  <a:pt x="364720" y="443948"/>
                  <a:pt x="387911" y="447261"/>
                </a:cubicBezTo>
                <a:cubicBezTo>
                  <a:pt x="560279" y="498971"/>
                  <a:pt x="416401" y="463861"/>
                  <a:pt x="636389" y="487017"/>
                </a:cubicBezTo>
                <a:cubicBezTo>
                  <a:pt x="649974" y="488447"/>
                  <a:pt x="662789" y="494094"/>
                  <a:pt x="676146" y="496956"/>
                </a:cubicBezTo>
                <a:cubicBezTo>
                  <a:pt x="709182" y="504035"/>
                  <a:pt x="741845" y="514308"/>
                  <a:pt x="775537" y="516835"/>
                </a:cubicBezTo>
                <a:cubicBezTo>
                  <a:pt x="884549" y="525011"/>
                  <a:pt x="1548111" y="536456"/>
                  <a:pt x="1560728" y="536713"/>
                </a:cubicBezTo>
                <a:cubicBezTo>
                  <a:pt x="1912850" y="520708"/>
                  <a:pt x="1694475" y="571758"/>
                  <a:pt x="1819146" y="496956"/>
                </a:cubicBezTo>
                <a:cubicBezTo>
                  <a:pt x="1838203" y="485522"/>
                  <a:pt x="1858266" y="475687"/>
                  <a:pt x="1878781" y="467139"/>
                </a:cubicBezTo>
                <a:cubicBezTo>
                  <a:pt x="1898122" y="459080"/>
                  <a:pt x="1938415" y="447261"/>
                  <a:pt x="1938415" y="447261"/>
                </a:cubicBezTo>
                <a:cubicBezTo>
                  <a:pt x="1962869" y="422807"/>
                  <a:pt x="1982913" y="407961"/>
                  <a:pt x="1998050" y="377687"/>
                </a:cubicBezTo>
                <a:cubicBezTo>
                  <a:pt x="2002735" y="368316"/>
                  <a:pt x="2004676" y="357809"/>
                  <a:pt x="2007989" y="347870"/>
                </a:cubicBezTo>
                <a:cubicBezTo>
                  <a:pt x="2004825" y="313070"/>
                  <a:pt x="2004656" y="218630"/>
                  <a:pt x="1978172" y="178904"/>
                </a:cubicBezTo>
                <a:cubicBezTo>
                  <a:pt x="1971546" y="168965"/>
                  <a:pt x="1963636" y="159771"/>
                  <a:pt x="1958294" y="149087"/>
                </a:cubicBezTo>
                <a:cubicBezTo>
                  <a:pt x="1953609" y="139716"/>
                  <a:pt x="1953039" y="128641"/>
                  <a:pt x="1948354" y="119270"/>
                </a:cubicBezTo>
                <a:cubicBezTo>
                  <a:pt x="1938667" y="99896"/>
                  <a:pt x="1915758" y="71848"/>
                  <a:pt x="1898659" y="59635"/>
                </a:cubicBezTo>
                <a:cubicBezTo>
                  <a:pt x="1886602" y="51023"/>
                  <a:pt x="1872521" y="45593"/>
                  <a:pt x="1858902" y="39756"/>
                </a:cubicBezTo>
                <a:cubicBezTo>
                  <a:pt x="1832161" y="28295"/>
                  <a:pt x="1808556" y="25711"/>
                  <a:pt x="1779389" y="19878"/>
                </a:cubicBezTo>
                <a:cubicBezTo>
                  <a:pt x="1716441" y="23191"/>
                  <a:pt x="1653322" y="24110"/>
                  <a:pt x="1590546" y="29817"/>
                </a:cubicBezTo>
                <a:cubicBezTo>
                  <a:pt x="1446643" y="42899"/>
                  <a:pt x="1670487" y="39756"/>
                  <a:pt x="1530911" y="397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54557" y="2873866"/>
            <a:ext cx="2027582" cy="555134"/>
          </a:xfrm>
          <a:custGeom>
            <a:avLst/>
            <a:gdLst>
              <a:gd name="connsiteX0" fmla="*/ 964095 w 2027582"/>
              <a:gd name="connsiteY0" fmla="*/ 8482 h 555134"/>
              <a:gd name="connsiteX1" fmla="*/ 99391 w 2027582"/>
              <a:gd name="connsiteY1" fmla="*/ 8482 h 555134"/>
              <a:gd name="connsiteX2" fmla="*/ 69573 w 2027582"/>
              <a:gd name="connsiteY2" fmla="*/ 18421 h 555134"/>
              <a:gd name="connsiteX3" fmla="*/ 39756 w 2027582"/>
              <a:gd name="connsiteY3" fmla="*/ 38299 h 555134"/>
              <a:gd name="connsiteX4" fmla="*/ 0 w 2027582"/>
              <a:gd name="connsiteY4" fmla="*/ 97934 h 555134"/>
              <a:gd name="connsiteX5" fmla="*/ 9939 w 2027582"/>
              <a:gd name="connsiteY5" fmla="*/ 326534 h 555134"/>
              <a:gd name="connsiteX6" fmla="*/ 19878 w 2027582"/>
              <a:gd name="connsiteY6" fmla="*/ 366291 h 555134"/>
              <a:gd name="connsiteX7" fmla="*/ 69573 w 2027582"/>
              <a:gd name="connsiteY7" fmla="*/ 415986 h 555134"/>
              <a:gd name="connsiteX8" fmla="*/ 89452 w 2027582"/>
              <a:gd name="connsiteY8" fmla="*/ 435864 h 555134"/>
              <a:gd name="connsiteX9" fmla="*/ 159026 w 2027582"/>
              <a:gd name="connsiteY9" fmla="*/ 475621 h 555134"/>
              <a:gd name="connsiteX10" fmla="*/ 228600 w 2027582"/>
              <a:gd name="connsiteY10" fmla="*/ 505438 h 555134"/>
              <a:gd name="connsiteX11" fmla="*/ 815008 w 2027582"/>
              <a:gd name="connsiteY11" fmla="*/ 495499 h 555134"/>
              <a:gd name="connsiteX12" fmla="*/ 854765 w 2027582"/>
              <a:gd name="connsiteY12" fmla="*/ 485560 h 555134"/>
              <a:gd name="connsiteX13" fmla="*/ 944217 w 2027582"/>
              <a:gd name="connsiteY13" fmla="*/ 475621 h 555134"/>
              <a:gd name="connsiteX14" fmla="*/ 1003852 w 2027582"/>
              <a:gd name="connsiteY14" fmla="*/ 465682 h 555134"/>
              <a:gd name="connsiteX15" fmla="*/ 1451113 w 2027582"/>
              <a:gd name="connsiteY15" fmla="*/ 485560 h 555134"/>
              <a:gd name="connsiteX16" fmla="*/ 1530626 w 2027582"/>
              <a:gd name="connsiteY16" fmla="*/ 505438 h 555134"/>
              <a:gd name="connsiteX17" fmla="*/ 1620078 w 2027582"/>
              <a:gd name="connsiteY17" fmla="*/ 535256 h 555134"/>
              <a:gd name="connsiteX18" fmla="*/ 1649895 w 2027582"/>
              <a:gd name="connsiteY18" fmla="*/ 545195 h 555134"/>
              <a:gd name="connsiteX19" fmla="*/ 1689652 w 2027582"/>
              <a:gd name="connsiteY19" fmla="*/ 555134 h 555134"/>
              <a:gd name="connsiteX20" fmla="*/ 1848678 w 2027582"/>
              <a:gd name="connsiteY20" fmla="*/ 535256 h 555134"/>
              <a:gd name="connsiteX21" fmla="*/ 1888434 w 2027582"/>
              <a:gd name="connsiteY21" fmla="*/ 515377 h 555134"/>
              <a:gd name="connsiteX22" fmla="*/ 1948069 w 2027582"/>
              <a:gd name="connsiteY22" fmla="*/ 495499 h 555134"/>
              <a:gd name="connsiteX23" fmla="*/ 1977886 w 2027582"/>
              <a:gd name="connsiteY23" fmla="*/ 465682 h 555134"/>
              <a:gd name="connsiteX24" fmla="*/ 2017643 w 2027582"/>
              <a:gd name="connsiteY24" fmla="*/ 406047 h 555134"/>
              <a:gd name="connsiteX25" fmla="*/ 2027582 w 2027582"/>
              <a:gd name="connsiteY25" fmla="*/ 356351 h 555134"/>
              <a:gd name="connsiteX26" fmla="*/ 2017643 w 2027582"/>
              <a:gd name="connsiteY26" fmla="*/ 296717 h 555134"/>
              <a:gd name="connsiteX27" fmla="*/ 1977886 w 2027582"/>
              <a:gd name="connsiteY27" fmla="*/ 247021 h 555134"/>
              <a:gd name="connsiteX28" fmla="*/ 1958008 w 2027582"/>
              <a:gd name="connsiteY28" fmla="*/ 217204 h 555134"/>
              <a:gd name="connsiteX29" fmla="*/ 1938130 w 2027582"/>
              <a:gd name="connsiteY29" fmla="*/ 157569 h 555134"/>
              <a:gd name="connsiteX30" fmla="*/ 1858617 w 2027582"/>
              <a:gd name="connsiteY30" fmla="*/ 87995 h 555134"/>
              <a:gd name="connsiteX31" fmla="*/ 1818860 w 2027582"/>
              <a:gd name="connsiteY31" fmla="*/ 68117 h 555134"/>
              <a:gd name="connsiteX32" fmla="*/ 1759226 w 2027582"/>
              <a:gd name="connsiteY32" fmla="*/ 28360 h 555134"/>
              <a:gd name="connsiteX33" fmla="*/ 1669773 w 2027582"/>
              <a:gd name="connsiteY33" fmla="*/ 8482 h 555134"/>
              <a:gd name="connsiteX34" fmla="*/ 1470991 w 2027582"/>
              <a:gd name="connsiteY34" fmla="*/ 18421 h 555134"/>
              <a:gd name="connsiteX35" fmla="*/ 1371600 w 2027582"/>
              <a:gd name="connsiteY35" fmla="*/ 28360 h 555134"/>
              <a:gd name="connsiteX36" fmla="*/ 1242391 w 2027582"/>
              <a:gd name="connsiteY36" fmla="*/ 38299 h 555134"/>
              <a:gd name="connsiteX37" fmla="*/ 1093304 w 2027582"/>
              <a:gd name="connsiteY37" fmla="*/ 28360 h 555134"/>
              <a:gd name="connsiteX38" fmla="*/ 964095 w 2027582"/>
              <a:gd name="connsiteY38" fmla="*/ 8482 h 55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7582" h="555134">
                <a:moveTo>
                  <a:pt x="964095" y="8482"/>
                </a:moveTo>
                <a:cubicBezTo>
                  <a:pt x="798443" y="5169"/>
                  <a:pt x="497476" y="-8826"/>
                  <a:pt x="99391" y="8482"/>
                </a:cubicBezTo>
                <a:cubicBezTo>
                  <a:pt x="88924" y="8937"/>
                  <a:pt x="79512" y="15108"/>
                  <a:pt x="69573" y="18421"/>
                </a:cubicBezTo>
                <a:cubicBezTo>
                  <a:pt x="59634" y="25047"/>
                  <a:pt x="47622" y="29309"/>
                  <a:pt x="39756" y="38299"/>
                </a:cubicBezTo>
                <a:cubicBezTo>
                  <a:pt x="24024" y="56279"/>
                  <a:pt x="0" y="97934"/>
                  <a:pt x="0" y="97934"/>
                </a:cubicBezTo>
                <a:cubicBezTo>
                  <a:pt x="3313" y="174134"/>
                  <a:pt x="4305" y="250470"/>
                  <a:pt x="9939" y="326534"/>
                </a:cubicBezTo>
                <a:cubicBezTo>
                  <a:pt x="10948" y="340157"/>
                  <a:pt x="14497" y="353735"/>
                  <a:pt x="19878" y="366291"/>
                </a:cubicBezTo>
                <a:cubicBezTo>
                  <a:pt x="35434" y="402589"/>
                  <a:pt x="40765" y="392940"/>
                  <a:pt x="69573" y="415986"/>
                </a:cubicBezTo>
                <a:cubicBezTo>
                  <a:pt x="76890" y="421840"/>
                  <a:pt x="82135" y="430010"/>
                  <a:pt x="89452" y="435864"/>
                </a:cubicBezTo>
                <a:cubicBezTo>
                  <a:pt x="119728" y="460085"/>
                  <a:pt x="123307" y="455210"/>
                  <a:pt x="159026" y="475621"/>
                </a:cubicBezTo>
                <a:cubicBezTo>
                  <a:pt x="212412" y="506127"/>
                  <a:pt x="163299" y="489113"/>
                  <a:pt x="228600" y="505438"/>
                </a:cubicBezTo>
                <a:lnTo>
                  <a:pt x="815008" y="495499"/>
                </a:lnTo>
                <a:cubicBezTo>
                  <a:pt x="828661" y="495066"/>
                  <a:pt x="841264" y="487637"/>
                  <a:pt x="854765" y="485560"/>
                </a:cubicBezTo>
                <a:cubicBezTo>
                  <a:pt x="884417" y="480998"/>
                  <a:pt x="914479" y="479586"/>
                  <a:pt x="944217" y="475621"/>
                </a:cubicBezTo>
                <a:cubicBezTo>
                  <a:pt x="964193" y="472958"/>
                  <a:pt x="983974" y="468995"/>
                  <a:pt x="1003852" y="465682"/>
                </a:cubicBezTo>
                <a:cubicBezTo>
                  <a:pt x="1024854" y="466460"/>
                  <a:pt x="1387702" y="478243"/>
                  <a:pt x="1451113" y="485560"/>
                </a:cubicBezTo>
                <a:cubicBezTo>
                  <a:pt x="1478253" y="488691"/>
                  <a:pt x="1504708" y="496798"/>
                  <a:pt x="1530626" y="505438"/>
                </a:cubicBezTo>
                <a:lnTo>
                  <a:pt x="1620078" y="535256"/>
                </a:lnTo>
                <a:cubicBezTo>
                  <a:pt x="1630017" y="538569"/>
                  <a:pt x="1639731" y="542654"/>
                  <a:pt x="1649895" y="545195"/>
                </a:cubicBezTo>
                <a:lnTo>
                  <a:pt x="1689652" y="555134"/>
                </a:lnTo>
                <a:cubicBezTo>
                  <a:pt x="1750235" y="550474"/>
                  <a:pt x="1797058" y="557379"/>
                  <a:pt x="1848678" y="535256"/>
                </a:cubicBezTo>
                <a:cubicBezTo>
                  <a:pt x="1862296" y="529419"/>
                  <a:pt x="1874677" y="520880"/>
                  <a:pt x="1888434" y="515377"/>
                </a:cubicBezTo>
                <a:cubicBezTo>
                  <a:pt x="1907889" y="507595"/>
                  <a:pt x="1948069" y="495499"/>
                  <a:pt x="1948069" y="495499"/>
                </a:cubicBezTo>
                <a:cubicBezTo>
                  <a:pt x="1958008" y="485560"/>
                  <a:pt x="1969257" y="476777"/>
                  <a:pt x="1977886" y="465682"/>
                </a:cubicBezTo>
                <a:cubicBezTo>
                  <a:pt x="1992554" y="446824"/>
                  <a:pt x="2017643" y="406047"/>
                  <a:pt x="2017643" y="406047"/>
                </a:cubicBezTo>
                <a:cubicBezTo>
                  <a:pt x="2020956" y="389482"/>
                  <a:pt x="2027582" y="373244"/>
                  <a:pt x="2027582" y="356351"/>
                </a:cubicBezTo>
                <a:cubicBezTo>
                  <a:pt x="2027582" y="336199"/>
                  <a:pt x="2024016" y="315835"/>
                  <a:pt x="2017643" y="296717"/>
                </a:cubicBezTo>
                <a:cubicBezTo>
                  <a:pt x="2008901" y="270491"/>
                  <a:pt x="1993398" y="266411"/>
                  <a:pt x="1977886" y="247021"/>
                </a:cubicBezTo>
                <a:cubicBezTo>
                  <a:pt x="1970424" y="237693"/>
                  <a:pt x="1964634" y="227143"/>
                  <a:pt x="1958008" y="217204"/>
                </a:cubicBezTo>
                <a:cubicBezTo>
                  <a:pt x="1951382" y="197326"/>
                  <a:pt x="1952946" y="172385"/>
                  <a:pt x="1938130" y="157569"/>
                </a:cubicBezTo>
                <a:cubicBezTo>
                  <a:pt x="1901479" y="120918"/>
                  <a:pt x="1896968" y="109910"/>
                  <a:pt x="1858617" y="87995"/>
                </a:cubicBezTo>
                <a:cubicBezTo>
                  <a:pt x="1845753" y="80644"/>
                  <a:pt x="1831565" y="75740"/>
                  <a:pt x="1818860" y="68117"/>
                </a:cubicBezTo>
                <a:cubicBezTo>
                  <a:pt x="1798374" y="55825"/>
                  <a:pt x="1781891" y="35915"/>
                  <a:pt x="1759226" y="28360"/>
                </a:cubicBezTo>
                <a:cubicBezTo>
                  <a:pt x="1710290" y="12048"/>
                  <a:pt x="1739742" y="20143"/>
                  <a:pt x="1669773" y="8482"/>
                </a:cubicBezTo>
                <a:lnTo>
                  <a:pt x="1470991" y="18421"/>
                </a:lnTo>
                <a:cubicBezTo>
                  <a:pt x="1437769" y="20636"/>
                  <a:pt x="1404770" y="25476"/>
                  <a:pt x="1371600" y="28360"/>
                </a:cubicBezTo>
                <a:cubicBezTo>
                  <a:pt x="1328565" y="32102"/>
                  <a:pt x="1285461" y="34986"/>
                  <a:pt x="1242391" y="38299"/>
                </a:cubicBezTo>
                <a:lnTo>
                  <a:pt x="1093304" y="28360"/>
                </a:lnTo>
                <a:cubicBezTo>
                  <a:pt x="943484" y="17659"/>
                  <a:pt x="1129747" y="11795"/>
                  <a:pt x="964095" y="8482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35287" y="6062870"/>
            <a:ext cx="3110948" cy="596347"/>
          </a:xfrm>
          <a:custGeom>
            <a:avLst/>
            <a:gdLst>
              <a:gd name="connsiteX0" fmla="*/ 954156 w 3110948"/>
              <a:gd name="connsiteY0" fmla="*/ 39756 h 596347"/>
              <a:gd name="connsiteX1" fmla="*/ 755374 w 3110948"/>
              <a:gd name="connsiteY1" fmla="*/ 49695 h 596347"/>
              <a:gd name="connsiteX2" fmla="*/ 695739 w 3110948"/>
              <a:gd name="connsiteY2" fmla="*/ 69573 h 596347"/>
              <a:gd name="connsiteX3" fmla="*/ 606287 w 3110948"/>
              <a:gd name="connsiteY3" fmla="*/ 79513 h 596347"/>
              <a:gd name="connsiteX4" fmla="*/ 506896 w 3110948"/>
              <a:gd name="connsiteY4" fmla="*/ 99391 h 596347"/>
              <a:gd name="connsiteX5" fmla="*/ 327991 w 3110948"/>
              <a:gd name="connsiteY5" fmla="*/ 89452 h 596347"/>
              <a:gd name="connsiteX6" fmla="*/ 298174 w 3110948"/>
              <a:gd name="connsiteY6" fmla="*/ 79513 h 596347"/>
              <a:gd name="connsiteX7" fmla="*/ 79513 w 3110948"/>
              <a:gd name="connsiteY7" fmla="*/ 99391 h 596347"/>
              <a:gd name="connsiteX8" fmla="*/ 0 w 3110948"/>
              <a:gd name="connsiteY8" fmla="*/ 168965 h 596347"/>
              <a:gd name="connsiteX9" fmla="*/ 9939 w 3110948"/>
              <a:gd name="connsiteY9" fmla="*/ 308113 h 596347"/>
              <a:gd name="connsiteX10" fmla="*/ 19878 w 3110948"/>
              <a:gd name="connsiteY10" fmla="*/ 337930 h 596347"/>
              <a:gd name="connsiteX11" fmla="*/ 49696 w 3110948"/>
              <a:gd name="connsiteY11" fmla="*/ 427382 h 596347"/>
              <a:gd name="connsiteX12" fmla="*/ 59635 w 3110948"/>
              <a:gd name="connsiteY12" fmla="*/ 457200 h 596347"/>
              <a:gd name="connsiteX13" fmla="*/ 129209 w 3110948"/>
              <a:gd name="connsiteY13" fmla="*/ 536713 h 596347"/>
              <a:gd name="connsiteX14" fmla="*/ 159026 w 3110948"/>
              <a:gd name="connsiteY14" fmla="*/ 566530 h 596347"/>
              <a:gd name="connsiteX15" fmla="*/ 218661 w 3110948"/>
              <a:gd name="connsiteY15" fmla="*/ 586408 h 596347"/>
              <a:gd name="connsiteX16" fmla="*/ 248478 w 3110948"/>
              <a:gd name="connsiteY16" fmla="*/ 596347 h 596347"/>
              <a:gd name="connsiteX17" fmla="*/ 1918252 w 3110948"/>
              <a:gd name="connsiteY17" fmla="*/ 586408 h 596347"/>
              <a:gd name="connsiteX18" fmla="*/ 2166730 w 3110948"/>
              <a:gd name="connsiteY18" fmla="*/ 566530 h 596347"/>
              <a:gd name="connsiteX19" fmla="*/ 2246243 w 3110948"/>
              <a:gd name="connsiteY19" fmla="*/ 556591 h 596347"/>
              <a:gd name="connsiteX20" fmla="*/ 2663687 w 3110948"/>
              <a:gd name="connsiteY20" fmla="*/ 546652 h 596347"/>
              <a:gd name="connsiteX21" fmla="*/ 2792896 w 3110948"/>
              <a:gd name="connsiteY21" fmla="*/ 536713 h 596347"/>
              <a:gd name="connsiteX22" fmla="*/ 2882348 w 3110948"/>
              <a:gd name="connsiteY22" fmla="*/ 516834 h 596347"/>
              <a:gd name="connsiteX23" fmla="*/ 2932043 w 3110948"/>
              <a:gd name="connsiteY23" fmla="*/ 506895 h 596347"/>
              <a:gd name="connsiteX24" fmla="*/ 2991678 w 3110948"/>
              <a:gd name="connsiteY24" fmla="*/ 477078 h 596347"/>
              <a:gd name="connsiteX25" fmla="*/ 3041374 w 3110948"/>
              <a:gd name="connsiteY25" fmla="*/ 437321 h 596347"/>
              <a:gd name="connsiteX26" fmla="*/ 3071191 w 3110948"/>
              <a:gd name="connsiteY26" fmla="*/ 417443 h 596347"/>
              <a:gd name="connsiteX27" fmla="*/ 3110948 w 3110948"/>
              <a:gd name="connsiteY27" fmla="*/ 367747 h 596347"/>
              <a:gd name="connsiteX28" fmla="*/ 3091070 w 3110948"/>
              <a:gd name="connsiteY28" fmla="*/ 228600 h 596347"/>
              <a:gd name="connsiteX29" fmla="*/ 3081130 w 3110948"/>
              <a:gd name="connsiteY29" fmla="*/ 188843 h 596347"/>
              <a:gd name="connsiteX30" fmla="*/ 3051313 w 3110948"/>
              <a:gd name="connsiteY30" fmla="*/ 159026 h 596347"/>
              <a:gd name="connsiteX31" fmla="*/ 2991678 w 3110948"/>
              <a:gd name="connsiteY31" fmla="*/ 119269 h 596347"/>
              <a:gd name="connsiteX32" fmla="*/ 2961861 w 3110948"/>
              <a:gd name="connsiteY32" fmla="*/ 99391 h 596347"/>
              <a:gd name="connsiteX33" fmla="*/ 2902226 w 3110948"/>
              <a:gd name="connsiteY33" fmla="*/ 79513 h 596347"/>
              <a:gd name="connsiteX34" fmla="*/ 2872409 w 3110948"/>
              <a:gd name="connsiteY34" fmla="*/ 69573 h 596347"/>
              <a:gd name="connsiteX35" fmla="*/ 2822713 w 3110948"/>
              <a:gd name="connsiteY35" fmla="*/ 29817 h 596347"/>
              <a:gd name="connsiteX36" fmla="*/ 2782956 w 3110948"/>
              <a:gd name="connsiteY36" fmla="*/ 19878 h 596347"/>
              <a:gd name="connsiteX37" fmla="*/ 2663687 w 3110948"/>
              <a:gd name="connsiteY37" fmla="*/ 0 h 596347"/>
              <a:gd name="connsiteX38" fmla="*/ 2484783 w 3110948"/>
              <a:gd name="connsiteY38" fmla="*/ 9939 h 596347"/>
              <a:gd name="connsiteX39" fmla="*/ 2445026 w 3110948"/>
              <a:gd name="connsiteY39" fmla="*/ 19878 h 596347"/>
              <a:gd name="connsiteX40" fmla="*/ 2395330 w 3110948"/>
              <a:gd name="connsiteY40" fmla="*/ 29817 h 596347"/>
              <a:gd name="connsiteX41" fmla="*/ 2365513 w 3110948"/>
              <a:gd name="connsiteY41" fmla="*/ 39756 h 596347"/>
              <a:gd name="connsiteX42" fmla="*/ 2266122 w 3110948"/>
              <a:gd name="connsiteY42" fmla="*/ 49695 h 596347"/>
              <a:gd name="connsiteX43" fmla="*/ 2166730 w 3110948"/>
              <a:gd name="connsiteY43" fmla="*/ 69573 h 596347"/>
              <a:gd name="connsiteX44" fmla="*/ 2126974 w 3110948"/>
              <a:gd name="connsiteY44" fmla="*/ 79513 h 596347"/>
              <a:gd name="connsiteX45" fmla="*/ 1639956 w 3110948"/>
              <a:gd name="connsiteY45" fmla="*/ 89452 h 596347"/>
              <a:gd name="connsiteX46" fmla="*/ 1500809 w 3110948"/>
              <a:gd name="connsiteY46" fmla="*/ 99391 h 596347"/>
              <a:gd name="connsiteX47" fmla="*/ 1371600 w 3110948"/>
              <a:gd name="connsiteY47" fmla="*/ 89452 h 596347"/>
              <a:gd name="connsiteX48" fmla="*/ 1003852 w 3110948"/>
              <a:gd name="connsiteY48" fmla="*/ 79513 h 596347"/>
              <a:gd name="connsiteX49" fmla="*/ 944217 w 3110948"/>
              <a:gd name="connsiteY49" fmla="*/ 59634 h 596347"/>
              <a:gd name="connsiteX50" fmla="*/ 914400 w 3110948"/>
              <a:gd name="connsiteY50" fmla="*/ 49695 h 596347"/>
              <a:gd name="connsiteX51" fmla="*/ 894522 w 3110948"/>
              <a:gd name="connsiteY51" fmla="*/ 39756 h 59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110948" h="596347">
                <a:moveTo>
                  <a:pt x="954156" y="39756"/>
                </a:moveTo>
                <a:cubicBezTo>
                  <a:pt x="887895" y="43069"/>
                  <a:pt x="821280" y="42091"/>
                  <a:pt x="755374" y="49695"/>
                </a:cubicBezTo>
                <a:cubicBezTo>
                  <a:pt x="734559" y="52097"/>
                  <a:pt x="716564" y="67259"/>
                  <a:pt x="695739" y="69573"/>
                </a:cubicBezTo>
                <a:lnTo>
                  <a:pt x="606287" y="79513"/>
                </a:lnTo>
                <a:cubicBezTo>
                  <a:pt x="580018" y="86080"/>
                  <a:pt x="531264" y="99391"/>
                  <a:pt x="506896" y="99391"/>
                </a:cubicBezTo>
                <a:cubicBezTo>
                  <a:pt x="447169" y="99391"/>
                  <a:pt x="387626" y="92765"/>
                  <a:pt x="327991" y="89452"/>
                </a:cubicBezTo>
                <a:cubicBezTo>
                  <a:pt x="318052" y="86139"/>
                  <a:pt x="308651" y="79513"/>
                  <a:pt x="298174" y="79513"/>
                </a:cubicBezTo>
                <a:cubicBezTo>
                  <a:pt x="130337" y="79513"/>
                  <a:pt x="163900" y="71262"/>
                  <a:pt x="79513" y="99391"/>
                </a:cubicBezTo>
                <a:cubicBezTo>
                  <a:pt x="21370" y="157534"/>
                  <a:pt x="49309" y="136092"/>
                  <a:pt x="0" y="168965"/>
                </a:cubicBezTo>
                <a:cubicBezTo>
                  <a:pt x="3313" y="215348"/>
                  <a:pt x="4506" y="261931"/>
                  <a:pt x="9939" y="308113"/>
                </a:cubicBezTo>
                <a:cubicBezTo>
                  <a:pt x="11163" y="318518"/>
                  <a:pt x="17605" y="327703"/>
                  <a:pt x="19878" y="337930"/>
                </a:cubicBezTo>
                <a:cubicBezTo>
                  <a:pt x="37732" y="418274"/>
                  <a:pt x="15110" y="375506"/>
                  <a:pt x="49696" y="427382"/>
                </a:cubicBezTo>
                <a:cubicBezTo>
                  <a:pt x="53009" y="437321"/>
                  <a:pt x="54950" y="447829"/>
                  <a:pt x="59635" y="457200"/>
                </a:cubicBezTo>
                <a:cubicBezTo>
                  <a:pt x="76071" y="490072"/>
                  <a:pt x="103303" y="510807"/>
                  <a:pt x="129209" y="536713"/>
                </a:cubicBezTo>
                <a:cubicBezTo>
                  <a:pt x="139148" y="546652"/>
                  <a:pt x="145691" y="562085"/>
                  <a:pt x="159026" y="566530"/>
                </a:cubicBezTo>
                <a:lnTo>
                  <a:pt x="218661" y="586408"/>
                </a:lnTo>
                <a:lnTo>
                  <a:pt x="248478" y="596347"/>
                </a:lnTo>
                <a:lnTo>
                  <a:pt x="1918252" y="586408"/>
                </a:lnTo>
                <a:cubicBezTo>
                  <a:pt x="1974420" y="585794"/>
                  <a:pt x="2102106" y="573710"/>
                  <a:pt x="2166730" y="566530"/>
                </a:cubicBezTo>
                <a:cubicBezTo>
                  <a:pt x="2193277" y="563580"/>
                  <a:pt x="2219554" y="557659"/>
                  <a:pt x="2246243" y="556591"/>
                </a:cubicBezTo>
                <a:cubicBezTo>
                  <a:pt x="2385319" y="551028"/>
                  <a:pt x="2524539" y="549965"/>
                  <a:pt x="2663687" y="546652"/>
                </a:cubicBezTo>
                <a:cubicBezTo>
                  <a:pt x="2706757" y="543339"/>
                  <a:pt x="2749963" y="541483"/>
                  <a:pt x="2792896" y="536713"/>
                </a:cubicBezTo>
                <a:cubicBezTo>
                  <a:pt x="2822859" y="533384"/>
                  <a:pt x="2852989" y="523358"/>
                  <a:pt x="2882348" y="516834"/>
                </a:cubicBezTo>
                <a:cubicBezTo>
                  <a:pt x="2898839" y="513169"/>
                  <a:pt x="2915478" y="510208"/>
                  <a:pt x="2932043" y="506895"/>
                </a:cubicBezTo>
                <a:cubicBezTo>
                  <a:pt x="3017498" y="449927"/>
                  <a:pt x="2909378" y="518227"/>
                  <a:pt x="2991678" y="477078"/>
                </a:cubicBezTo>
                <a:cubicBezTo>
                  <a:pt x="3032472" y="456681"/>
                  <a:pt x="3010556" y="461976"/>
                  <a:pt x="3041374" y="437321"/>
                </a:cubicBezTo>
                <a:cubicBezTo>
                  <a:pt x="3050702" y="429859"/>
                  <a:pt x="3061863" y="424905"/>
                  <a:pt x="3071191" y="417443"/>
                </a:cubicBezTo>
                <a:cubicBezTo>
                  <a:pt x="3091426" y="401255"/>
                  <a:pt x="3096186" y="389891"/>
                  <a:pt x="3110948" y="367747"/>
                </a:cubicBezTo>
                <a:cubicBezTo>
                  <a:pt x="3095053" y="192899"/>
                  <a:pt x="3114015" y="308903"/>
                  <a:pt x="3091070" y="228600"/>
                </a:cubicBezTo>
                <a:cubicBezTo>
                  <a:pt x="3087317" y="215465"/>
                  <a:pt x="3087907" y="200703"/>
                  <a:pt x="3081130" y="188843"/>
                </a:cubicBezTo>
                <a:cubicBezTo>
                  <a:pt x="3074156" y="176639"/>
                  <a:pt x="3062408" y="167655"/>
                  <a:pt x="3051313" y="159026"/>
                </a:cubicBezTo>
                <a:cubicBezTo>
                  <a:pt x="3032455" y="144358"/>
                  <a:pt x="3011556" y="132521"/>
                  <a:pt x="2991678" y="119269"/>
                </a:cubicBezTo>
                <a:cubicBezTo>
                  <a:pt x="2981739" y="112643"/>
                  <a:pt x="2973193" y="103168"/>
                  <a:pt x="2961861" y="99391"/>
                </a:cubicBezTo>
                <a:lnTo>
                  <a:pt x="2902226" y="79513"/>
                </a:lnTo>
                <a:lnTo>
                  <a:pt x="2872409" y="69573"/>
                </a:lnTo>
                <a:cubicBezTo>
                  <a:pt x="2856379" y="53544"/>
                  <a:pt x="2844653" y="39220"/>
                  <a:pt x="2822713" y="29817"/>
                </a:cubicBezTo>
                <a:cubicBezTo>
                  <a:pt x="2810157" y="24436"/>
                  <a:pt x="2796091" y="23631"/>
                  <a:pt x="2782956" y="19878"/>
                </a:cubicBezTo>
                <a:cubicBezTo>
                  <a:pt x="2708782" y="-1314"/>
                  <a:pt x="2809070" y="16154"/>
                  <a:pt x="2663687" y="0"/>
                </a:cubicBezTo>
                <a:cubicBezTo>
                  <a:pt x="2604052" y="3313"/>
                  <a:pt x="2544264" y="4532"/>
                  <a:pt x="2484783" y="9939"/>
                </a:cubicBezTo>
                <a:cubicBezTo>
                  <a:pt x="2471179" y="11176"/>
                  <a:pt x="2458361" y="16915"/>
                  <a:pt x="2445026" y="19878"/>
                </a:cubicBezTo>
                <a:cubicBezTo>
                  <a:pt x="2428535" y="23543"/>
                  <a:pt x="2411719" y="25720"/>
                  <a:pt x="2395330" y="29817"/>
                </a:cubicBezTo>
                <a:cubicBezTo>
                  <a:pt x="2385166" y="32358"/>
                  <a:pt x="2375868" y="38163"/>
                  <a:pt x="2365513" y="39756"/>
                </a:cubicBezTo>
                <a:cubicBezTo>
                  <a:pt x="2332605" y="44819"/>
                  <a:pt x="2299252" y="46382"/>
                  <a:pt x="2266122" y="49695"/>
                </a:cubicBezTo>
                <a:cubicBezTo>
                  <a:pt x="2173756" y="72786"/>
                  <a:pt x="2288609" y="45196"/>
                  <a:pt x="2166730" y="69573"/>
                </a:cubicBezTo>
                <a:cubicBezTo>
                  <a:pt x="2153335" y="72252"/>
                  <a:pt x="2140624" y="78998"/>
                  <a:pt x="2126974" y="79513"/>
                </a:cubicBezTo>
                <a:cubicBezTo>
                  <a:pt x="1964716" y="85636"/>
                  <a:pt x="1802295" y="86139"/>
                  <a:pt x="1639956" y="89452"/>
                </a:cubicBezTo>
                <a:cubicBezTo>
                  <a:pt x="1593574" y="92765"/>
                  <a:pt x="1547310" y="99391"/>
                  <a:pt x="1500809" y="99391"/>
                </a:cubicBezTo>
                <a:cubicBezTo>
                  <a:pt x="1457612" y="99391"/>
                  <a:pt x="1414762" y="91178"/>
                  <a:pt x="1371600" y="89452"/>
                </a:cubicBezTo>
                <a:cubicBezTo>
                  <a:pt x="1249071" y="84551"/>
                  <a:pt x="1126435" y="82826"/>
                  <a:pt x="1003852" y="79513"/>
                </a:cubicBezTo>
                <a:lnTo>
                  <a:pt x="944217" y="59634"/>
                </a:lnTo>
                <a:cubicBezTo>
                  <a:pt x="934278" y="56321"/>
                  <a:pt x="923771" y="54380"/>
                  <a:pt x="914400" y="49695"/>
                </a:cubicBezTo>
                <a:lnTo>
                  <a:pt x="894522" y="39756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4196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4925" y="4114800"/>
            <a:ext cx="8155676" cy="701602"/>
          </a:xfrm>
          <a:prstGeom prst="rect">
            <a:avLst/>
          </a:prstGeom>
          <a:blipFill rotWithShape="1">
            <a:blip r:embed="rId3"/>
            <a:stretch>
              <a:fillRect l="-1345" b="-1043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4800600"/>
            <a:ext cx="8153400" cy="1132490"/>
          </a:xfrm>
          <a:prstGeom prst="rect">
            <a:avLst/>
          </a:prstGeom>
          <a:blipFill rotWithShape="1">
            <a:blip r:embed="rId4"/>
            <a:stretch>
              <a:fillRect l="-1271" t="-5405" b="-594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791200"/>
            <a:ext cx="8154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On rare occasions, two answer choices will work, so make sure you check them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2824"/>
            <a:ext cx="6015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3434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Are there numbers we should avoid choosing?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791075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Yes!  Avoid choosing 0 and 1…mathematically, zero destroys terms and one doesn’t change the terms.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751513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Notice here that Plugging In one would cause answer choices A and B to be the same…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1199"/>
            <a:ext cx="5901439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7062" y="0"/>
            <a:ext cx="6706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Reading and Writing Section Scoring: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3716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>
                <a:latin typeface="Times New Roman" panose="02020603050405020304" pitchFamily="18" charset="0"/>
              </a:rPr>
              <a:t>Overall Section Score:  200 – 800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105128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/>
              <a:t>Combination of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3200" dirty="0"/>
              <a:t>Reading scaled score of 10-40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3200" dirty="0"/>
              <a:t>Writing scaled score of 10-40</a:t>
            </a:r>
          </a:p>
        </p:txBody>
      </p:sp>
    </p:spTree>
    <p:extLst>
      <p:ext uri="{BB962C8B-B14F-4D97-AF65-F5344CB8AC3E}">
        <p14:creationId xmlns:p14="http://schemas.microsoft.com/office/powerpoint/2010/main" val="13768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0862" y="685800"/>
            <a:ext cx="3811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Reading Section: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157412"/>
            <a:ext cx="88201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6687"/>
            <a:ext cx="89344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4605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Attacking the SAT Reading Section: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383" y="1199179"/>
            <a:ext cx="8305800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0"/>
            <a:r>
              <a:rPr lang="en-US" sz="2800" b="1" dirty="0"/>
              <a:t>Open Book Test – NO GENERAL READING!</a:t>
            </a:r>
            <a:endParaRPr lang="en-US" sz="1800" dirty="0"/>
          </a:p>
          <a:p>
            <a:pPr lvl="1"/>
            <a:r>
              <a:rPr lang="en-US" dirty="0"/>
              <a:t>Support all answers with information from the passage.  If not in passage, can’t be answer.</a:t>
            </a:r>
            <a:endParaRPr lang="en-US" sz="1600" dirty="0"/>
          </a:p>
          <a:p>
            <a:pPr lvl="1"/>
            <a:r>
              <a:rPr lang="en-US" dirty="0"/>
              <a:t>Use POE and be aggressive, odds are in your favor.</a:t>
            </a:r>
            <a:endParaRPr lang="en-US" sz="1600" dirty="0"/>
          </a:p>
          <a:p>
            <a:pPr lvl="1"/>
            <a:r>
              <a:rPr lang="en-US" dirty="0"/>
              <a:t>The answer must be there so find it!</a:t>
            </a:r>
            <a:endParaRPr lang="en-US" sz="1600" dirty="0"/>
          </a:p>
          <a:p>
            <a:pPr lvl="1"/>
            <a:r>
              <a:rPr lang="en-US" dirty="0"/>
              <a:t>DO NOT answer ALL</a:t>
            </a:r>
            <a:endParaRPr 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864524"/>
            <a:ext cx="8305800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0"/>
            <a:r>
              <a:rPr lang="en-US" sz="2800" b="1" dirty="0"/>
              <a:t>Consider</a:t>
            </a:r>
            <a:endParaRPr lang="en-US" sz="1800" dirty="0"/>
          </a:p>
          <a:p>
            <a:pPr lvl="1"/>
            <a:r>
              <a:rPr lang="en-US" dirty="0"/>
              <a:t>Type of passage</a:t>
            </a:r>
            <a:endParaRPr lang="en-US" sz="1600" dirty="0"/>
          </a:p>
          <a:p>
            <a:pPr lvl="1"/>
            <a:r>
              <a:rPr lang="en-US" dirty="0"/>
              <a:t>Topic of passage</a:t>
            </a:r>
            <a:endParaRPr lang="en-US" sz="1600" dirty="0"/>
          </a:p>
          <a:p>
            <a:pPr lvl="1"/>
            <a:r>
              <a:rPr lang="en-US" dirty="0"/>
              <a:t>Type of questions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64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4605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Attacking the SAT Reading Section: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371600"/>
            <a:ext cx="8305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0"/>
            <a:r>
              <a:rPr lang="en-US" sz="2800" b="1" dirty="0"/>
              <a:t>Question types</a:t>
            </a:r>
            <a:endParaRPr lang="en-US" sz="1800" dirty="0"/>
          </a:p>
          <a:p>
            <a:pPr lvl="1"/>
            <a:r>
              <a:rPr lang="en-US" dirty="0"/>
              <a:t>Inference:  Never infer, but stick to the facts.  Must be able to prove correct answer.</a:t>
            </a:r>
            <a:endParaRPr lang="en-US" sz="1600" dirty="0"/>
          </a:p>
          <a:p>
            <a:pPr lvl="1"/>
            <a:r>
              <a:rPr lang="en-US" dirty="0"/>
              <a:t>Vocabulary in context:  Cross out the word and then turn into a sentence completion problem.</a:t>
            </a:r>
            <a:endParaRPr lang="en-US" sz="1600" dirty="0"/>
          </a:p>
          <a:p>
            <a:pPr lvl="1"/>
            <a:r>
              <a:rPr lang="en-US" dirty="0"/>
              <a:t>Main Idea/General: Use your knowledge gained doing specific questions first</a:t>
            </a:r>
            <a:endParaRPr lang="en-US" sz="1600" dirty="0"/>
          </a:p>
          <a:p>
            <a:pPr lvl="1"/>
            <a:r>
              <a:rPr lang="en-US" dirty="0"/>
              <a:t>Charts and Graphs: Straight forward and no computations</a:t>
            </a:r>
            <a:endParaRPr lang="en-US" sz="1600" dirty="0"/>
          </a:p>
          <a:p>
            <a:pPr lvl="1"/>
            <a:r>
              <a:rPr lang="en-US" dirty="0"/>
              <a:t>Dual passage: Do one at a time and find specific support in EACH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07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79508" y="18654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Reading Strategies: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481138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Read Blurb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109833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Do vocab-in-context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6862" y="2738528"/>
            <a:ext cx="34993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Attack short and easily understood questions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265059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Put question into own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5610"/>
            <a:ext cx="4800600" cy="3445885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4912369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Read 5 lines before and after line reference or lead word searching for the answer.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508" y="5853454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Give an answer from what you read.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9508" y="6307532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Choose answer choice closest to yours.</a:t>
            </a:r>
          </a:p>
        </p:txBody>
      </p:sp>
    </p:spTree>
    <p:extLst>
      <p:ext uri="{BB962C8B-B14F-4D97-AF65-F5344CB8AC3E}">
        <p14:creationId xmlns:p14="http://schemas.microsoft.com/office/powerpoint/2010/main" val="5870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79508" y="18654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try: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85" y="859088"/>
            <a:ext cx="6276975" cy="297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23" y="3886200"/>
            <a:ext cx="6153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79508" y="18654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try: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8" y="872340"/>
            <a:ext cx="62198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3" y="2819400"/>
            <a:ext cx="6210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3241731" cy="738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2016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953500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85469"/>
            <a:ext cx="5891212" cy="372541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0" y="2785470"/>
            <a:ext cx="3241731" cy="285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</a:rPr>
              <a:t>2016 Results</a:t>
            </a:r>
          </a:p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</a:rPr>
              <a:t>UB</a:t>
            </a:r>
          </a:p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</a:rPr>
              <a:t>R=558</a:t>
            </a:r>
          </a:p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</a:rPr>
              <a:t>M=572</a:t>
            </a:r>
          </a:p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</a:rPr>
              <a:t>Total=1130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52462"/>
              </p:ext>
            </p:extLst>
          </p:nvPr>
        </p:nvGraphicFramePr>
        <p:xfrm>
          <a:off x="4552950" y="2785469"/>
          <a:ext cx="1371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3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79508" y="18654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try: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362700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62325"/>
            <a:ext cx="5572125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14800"/>
            <a:ext cx="5257800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739" y="4743450"/>
            <a:ext cx="56483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0862" y="685800"/>
            <a:ext cx="3811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Writing Section: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2057400"/>
            <a:ext cx="89725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57187"/>
            <a:ext cx="72961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05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4605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Attacking the SAT Writing Section: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383" y="1199179"/>
            <a:ext cx="8305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0"/>
            <a:r>
              <a:rPr lang="en-US" sz="2800" b="1" dirty="0"/>
              <a:t>The answer choices ask the questions</a:t>
            </a:r>
            <a:endParaRPr lang="en-US" sz="1800" dirty="0"/>
          </a:p>
          <a:p>
            <a:pPr lvl="1"/>
            <a:r>
              <a:rPr lang="en-US" dirty="0"/>
              <a:t>Identify what is changing in the answers – this is what they are testing</a:t>
            </a:r>
            <a:endParaRPr lang="en-US" sz="1600" dirty="0"/>
          </a:p>
          <a:p>
            <a:pPr lvl="1"/>
            <a:r>
              <a:rPr lang="en-US" dirty="0"/>
              <a:t>The way we speak is often different from the way we write</a:t>
            </a:r>
            <a:endParaRPr lang="en-US" sz="1600" dirty="0"/>
          </a:p>
          <a:p>
            <a:pPr lvl="1"/>
            <a:r>
              <a:rPr lang="en-US" dirty="0"/>
              <a:t>Process Of Elimination does most of the work</a:t>
            </a:r>
            <a:endParaRPr lang="en-US" sz="1600" dirty="0"/>
          </a:p>
          <a:p>
            <a:pPr lvl="1"/>
            <a:r>
              <a:rPr lang="en-US" dirty="0"/>
              <a:t>If you eliminate B, C, and D then there is nothing wrong with the writing</a:t>
            </a:r>
            <a:endParaRPr lang="en-US" sz="1600" dirty="0"/>
          </a:p>
          <a:p>
            <a:pPr lvl="1"/>
            <a:r>
              <a:rPr lang="en-US" dirty="0"/>
              <a:t>If you haven’t eliminated 3 answer choices, choose the shortest answer that is most consistent with the rest of the sentence.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87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4605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Attacking the SAT Writing Section: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383" y="1199179"/>
            <a:ext cx="8305800" cy="59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0"/>
            <a:r>
              <a:rPr lang="en-US" sz="2800" b="1" dirty="0"/>
              <a:t>Punctuation</a:t>
            </a:r>
          </a:p>
          <a:p>
            <a:pPr lvl="1"/>
            <a:r>
              <a:rPr lang="en-US" sz="1800" b="1" dirty="0"/>
              <a:t>Know what is a STOP, HALF-STOP, GO</a:t>
            </a:r>
          </a:p>
          <a:p>
            <a:pPr lvl="1"/>
            <a:r>
              <a:rPr lang="en-US" sz="1800" b="1" dirty="0"/>
              <a:t>Vertical line test</a:t>
            </a:r>
          </a:p>
          <a:p>
            <a:pPr lvl="1"/>
            <a:r>
              <a:rPr lang="en-US" sz="1800" b="1" dirty="0"/>
              <a:t>Commas</a:t>
            </a:r>
          </a:p>
          <a:p>
            <a:pPr lvl="1"/>
            <a:r>
              <a:rPr lang="en-US" sz="1800" b="1" dirty="0"/>
              <a:t>Apostrophes</a:t>
            </a:r>
          </a:p>
          <a:p>
            <a:pPr lvl="0"/>
            <a:r>
              <a:rPr lang="en-US" sz="2800" b="1" dirty="0"/>
              <a:t>Words</a:t>
            </a:r>
            <a:endParaRPr lang="en-US" dirty="0"/>
          </a:p>
          <a:p>
            <a:pPr lvl="1"/>
            <a:r>
              <a:rPr lang="en-US" sz="1800" dirty="0"/>
              <a:t>Testing mainly verbs, nouns, and pronouns</a:t>
            </a:r>
          </a:p>
          <a:p>
            <a:pPr lvl="1"/>
            <a:r>
              <a:rPr lang="en-US" sz="1800" dirty="0"/>
              <a:t>CONSISTENCY:  Correct answers are consistent with the rest of the sentence and the passage.</a:t>
            </a:r>
          </a:p>
          <a:p>
            <a:pPr lvl="2"/>
            <a:r>
              <a:rPr lang="en-US" sz="1800" dirty="0"/>
              <a:t>If verbs are changing, make sure they are consistent with their subjects and with other verbs in the sentence and surrounding sentences</a:t>
            </a:r>
          </a:p>
          <a:p>
            <a:pPr lvl="2"/>
            <a:r>
              <a:rPr lang="en-US" sz="1800" dirty="0"/>
              <a:t>If nouns are changing, make sure those nouns are consistent with the other nouns in the sentence and surrounding sentences</a:t>
            </a:r>
          </a:p>
          <a:p>
            <a:pPr lvl="1"/>
            <a:r>
              <a:rPr lang="en-US" sz="1800" dirty="0"/>
              <a:t>PRECISION: Correct answers are as precise as possible.</a:t>
            </a:r>
          </a:p>
          <a:p>
            <a:pPr lvl="1"/>
            <a:r>
              <a:rPr lang="en-US" sz="1800" dirty="0"/>
              <a:t>CONCISION:  Barring other errors, correct answers are as concise as possible.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6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94605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what about the Essay: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5160" y="2362200"/>
            <a:ext cx="79181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lvl="0" indent="0">
              <a:buNone/>
            </a:pPr>
            <a:r>
              <a:rPr lang="en-US" sz="9600" b="1" dirty="0">
                <a:hlinkClick r:id="rId2"/>
              </a:rPr>
              <a:t>?</a:t>
            </a:r>
            <a:endParaRPr lang="en-US" sz="9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98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26828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Thank you!  Any questions?</a:t>
            </a:r>
          </a:p>
        </p:txBody>
      </p:sp>
      <p:pic>
        <p:nvPicPr>
          <p:cNvPr id="47107" name="Picture 4" descr="Image result for SAT test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225550"/>
            <a:ext cx="38036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Image result for SAT test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79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294313"/>
            <a:ext cx="7842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Bill Goldsworthy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hlinkClick r:id="rId4"/>
              </a:rPr>
              <a:t>wxg10070@vsc.edu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goldsworthyw@hartfordschools.net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0863" y="6096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Structure: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257589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EVIDENCED-BASED READING AND WRITING TEST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READING (52 questions in 65 minutes)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5 passages and a variety of PASSAGE-BASED multiple </a:t>
            </a:r>
            <a:r>
              <a:rPr lang="en-US"/>
              <a:t>choice questions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536174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MATH TEST (65 questions in 70 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 calculator: Section 3; 25 minutes, 20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Calculator: Section 4; 55 minutes, 38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Grid-Ins: 13 of the total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" y="4734917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WRITING (44 questions in 35 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Passage based proof reading and editing.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37062" y="53340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Techniques: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/>
                <a:cs typeface="Times New Roman"/>
              </a:rPr>
              <a:t>Learn to think like the test writers – CB has written tests for over 80 years!  They know exactly how students approach the questions. 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94126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</a:rPr>
              <a:t>The SAT is NOT school!  For example, maximize arithmetic and minimize Algebra.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086607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</a:rPr>
              <a:t>Look for wrong answers first...after all, there are more of them!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163825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</a:rPr>
              <a:t>Process of Elimination (POE) – With practice, students can eliminate at least one answer choice on every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37062" y="533400"/>
            <a:ext cx="7087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 Techniques: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4763592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Letter of the Day – When you can’t eliminate an answer choice, you run out of time for questions, or you have no idea how to start a question, bubble in a pre-selected  A – D letter.  (Last Resort) </a:t>
            </a:r>
          </a:p>
        </p:txBody>
      </p:sp>
      <p:pic>
        <p:nvPicPr>
          <p:cNvPr id="8" name="Picture 2" descr="Image result for SAT test cos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41960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0862" y="685800"/>
            <a:ext cx="67067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it is important to know the test writers: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percentage of U.S. communities rely on surface freight transportation for goods and materials?</a:t>
            </a:r>
            <a:endParaRPr lang="en-US" dirty="0"/>
          </a:p>
          <a:p>
            <a:r>
              <a:rPr lang="en-US" dirty="0"/>
              <a:t>   (A) 10%	    (B) 25%	    (C) 50%		(D) 67%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372317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How many miles has truck driver N.F. Plunkett driven without an accident?</a:t>
            </a:r>
            <a:endParaRPr lang="en-US" dirty="0"/>
          </a:p>
          <a:p>
            <a:r>
              <a:rPr lang="en-US" dirty="0"/>
              <a:t>   (A) 800,000	    (B) 1,000,000   (C) 1,500,000	(D) 2,500,000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957" y="5137808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average time to transport Florida oranges to a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midwest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grocery store?</a:t>
            </a:r>
            <a:endParaRPr lang="en-US" dirty="0"/>
          </a:p>
          <a:p>
            <a:r>
              <a:rPr lang="en-US" dirty="0"/>
              <a:t>   (A) 4 days	     (B) 35 hours     (C) 75 hours	(D) 3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0863" y="6858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360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 Sections: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52600"/>
            <a:ext cx="8951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488"/>
            <a:ext cx="82296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4900"/>
            <a:ext cx="8229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0594837152594DA708B6DBA56B8A4E" ma:contentTypeVersion="14" ma:contentTypeDescription="Create a new document." ma:contentTypeScope="" ma:versionID="d717090d5a6ce161f4d05b91d1ead4b2">
  <xsd:schema xmlns:xsd="http://www.w3.org/2001/XMLSchema" xmlns:xs="http://www.w3.org/2001/XMLSchema" xmlns:p="http://schemas.microsoft.com/office/2006/metadata/properties" xmlns:ns2="8d1408bc-2af8-40fb-91db-90eca32fd557" xmlns:ns3="741cf9a8-0ab3-4e29-9bed-15b1ffcaaebc" targetNamespace="http://schemas.microsoft.com/office/2006/metadata/properties" ma:root="true" ma:fieldsID="2d335dd7c6c61a76bbfa4c8116111193" ns2:_="" ns3:_="">
    <xsd:import namespace="8d1408bc-2af8-40fb-91db-90eca32fd557"/>
    <xsd:import namespace="741cf9a8-0ab3-4e29-9bed-15b1ffcaae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408bc-2af8-40fb-91db-90eca32f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cf9a8-0ab3-4e29-9bed-15b1ffcaa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3ef27a6-9d95-4af7-aeca-98e4ae14f1ea}" ma:internalName="TaxCatchAll" ma:showField="CatchAllData" ma:web="741cf9a8-0ab3-4e29-9bed-15b1ffcaa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1cf9a8-0ab3-4e29-9bed-15b1ffcaaebc" xsi:nil="true"/>
    <lcf76f155ced4ddcb4097134ff3c332f xmlns="8d1408bc-2af8-40fb-91db-90eca32fd5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5CE01B-B7ED-4DF8-A219-74C0C9BF04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C2275B-A264-4D91-A263-0A380E7FB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408bc-2af8-40fb-91db-90eca32fd557"/>
    <ds:schemaRef ds:uri="741cf9a8-0ab3-4e29-9bed-15b1ffcaa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152817-0ADC-448A-AA91-10A9F10B85C0}">
  <ds:schemaRefs>
    <ds:schemaRef ds:uri="http://schemas.microsoft.com/office/2006/metadata/properties"/>
    <ds:schemaRef ds:uri="http://schemas.microsoft.com/office/infopath/2007/PartnerControls"/>
    <ds:schemaRef ds:uri="741cf9a8-0ab3-4e29-9bed-15b1ffcaaebc"/>
    <ds:schemaRef ds:uri="8d1408bc-2af8-40fb-91db-90eca32fd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16098</TotalTime>
  <Words>1368</Words>
  <Application>Microsoft Office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Ion</vt:lpstr>
      <vt:lpstr>Cracking the SAT</vt:lpstr>
      <vt:lpstr>2017 National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Lyndon Insitute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8-6</dc:title>
  <dc:creator>Timothy Ulrich</dc:creator>
  <cp:lastModifiedBy>Melissa Goyait</cp:lastModifiedBy>
  <cp:revision>247</cp:revision>
  <cp:lastPrinted>2018-04-04T21:08:47Z</cp:lastPrinted>
  <dcterms:created xsi:type="dcterms:W3CDTF">2009-11-30T12:41:17Z</dcterms:created>
  <dcterms:modified xsi:type="dcterms:W3CDTF">2023-08-23T20:12:46Z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0x010100210594837152594DA708B6DBA56B8A4E</vt:lpwstr>
  </property>
  <property fmtid="{D5CDD505-2E9C-101B-9397-08002B2CF9AE}" pid="3" name="Order">
    <vt:r8>2700</vt:r8>
  </property>
  <property fmtid="{D5CDD505-2E9C-101B-9397-08002B2CF9AE}" pid="4" name="MediaServiceImageTags">
    <vt:lpwstr/>
  </property>
</Properties>
</file>